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sldSz cx="18288000" cy="10287000"/>
  <p:notesSz cx="6858000" cy="9144000"/>
  <p:embeddedFontLs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Canva Sans Bold" panose="020B0803030501040103" pitchFamily="34" charset="0"/>
      <p:regular r:id="rId31"/>
      <p:bold r:id="rId32"/>
    </p:embeddedFont>
    <p:embeddedFont>
      <p:font typeface="Hind Guntur" panose="02000000000000000000" pitchFamily="2" charset="77"/>
      <p:regular r:id="rId33"/>
    </p:embeddedFont>
    <p:embeddedFont>
      <p:font typeface="Hind Guntur Bold" panose="02000000000000000000" pitchFamily="2" charset="77"/>
      <p:regular r:id="rId34"/>
      <p:bold r:id="rId35"/>
    </p:embeddedFont>
    <p:embeddedFont>
      <p:font typeface="Hind Guntur Medium" panose="020B0604020202020204" pitchFamily="34" charset="0"/>
      <p:regular r:id="rId36"/>
    </p:embeddedFont>
    <p:embeddedFont>
      <p:font typeface="Hind Guntur Semi-Bold" panose="02000000000000000000" pitchFamily="2" charset="77"/>
      <p:regular r:id="rId37"/>
      <p:bold r:id="rId3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7" autoAdjust="0"/>
    <p:restoredTop sz="94615" autoAdjust="0"/>
  </p:normalViewPr>
  <p:slideViewPr>
    <p:cSldViewPr>
      <p:cViewPr varScale="1">
        <p:scale>
          <a:sx n="78" d="100"/>
          <a:sy n="78" d="100"/>
        </p:scale>
        <p:origin x="608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font" Target="fonts/font12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7" Type="http://schemas.openxmlformats.org/officeDocument/2006/relationships/image" Target="../media/image24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</a:blip>
            <a:stretch>
              <a:fillRect t="-9277" b="-927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10800000">
            <a:off x="-3717828" y="-223190"/>
            <a:ext cx="11037140" cy="11037140"/>
          </a:xfrm>
          <a:custGeom>
            <a:avLst/>
            <a:gdLst/>
            <a:ahLst/>
            <a:cxnLst/>
            <a:rect l="l" t="t" r="r" b="b"/>
            <a:pathLst>
              <a:path w="11037140" h="11037140">
                <a:moveTo>
                  <a:pt x="0" y="0"/>
                </a:moveTo>
                <a:lnTo>
                  <a:pt x="11037141" y="0"/>
                </a:lnTo>
                <a:lnTo>
                  <a:pt x="11037141" y="11037140"/>
                </a:lnTo>
                <a:lnTo>
                  <a:pt x="0" y="110371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1028700" y="0"/>
            <a:ext cx="12229514" cy="10590759"/>
            <a:chOff x="0" y="0"/>
            <a:chExt cx="6350000" cy="54991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3175000" y="0"/>
                  </a:moveTo>
                  <a:lnTo>
                    <a:pt x="0" y="0"/>
                  </a:lnTo>
                  <a:lnTo>
                    <a:pt x="1587500" y="2749550"/>
                  </a:lnTo>
                  <a:lnTo>
                    <a:pt x="3175000" y="5499100"/>
                  </a:lnTo>
                  <a:lnTo>
                    <a:pt x="4762500" y="2749550"/>
                  </a:lnTo>
                  <a:lnTo>
                    <a:pt x="6350000" y="0"/>
                  </a:lnTo>
                  <a:close/>
                </a:path>
              </a:pathLst>
            </a:custGeom>
            <a:blipFill>
              <a:blip r:embed="rId5"/>
              <a:stretch>
                <a:fillRect l="-44333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2100445" y="6223511"/>
            <a:ext cx="5043012" cy="4367248"/>
            <a:chOff x="0" y="0"/>
            <a:chExt cx="6350000" cy="54991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1D639E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1900355" y="4702166"/>
            <a:ext cx="6387645" cy="29886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993"/>
              </a:lnSpc>
            </a:pPr>
            <a:r>
              <a:rPr lang="en-US" sz="5709">
                <a:solidFill>
                  <a:srgbClr val="000000"/>
                </a:solidFill>
                <a:latin typeface="Hind Guntur Bold"/>
              </a:rPr>
              <a:t>Hospital</a:t>
            </a:r>
          </a:p>
          <a:p>
            <a:pPr>
              <a:lnSpc>
                <a:spcPts val="7993"/>
              </a:lnSpc>
            </a:pPr>
            <a:r>
              <a:rPr lang="en-US" sz="5709">
                <a:solidFill>
                  <a:srgbClr val="000000"/>
                </a:solidFill>
                <a:latin typeface="Hind Guntur Bold"/>
              </a:rPr>
              <a:t>Management System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900355" y="7786370"/>
            <a:ext cx="6387645" cy="1471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Hind Guntur Medium"/>
              </a:rPr>
              <a:t>Present By</a:t>
            </a:r>
          </a:p>
          <a:p>
            <a:pPr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Hind Guntur Medium"/>
              </a:rPr>
              <a:t>Vinitkumar Dobariya</a:t>
            </a:r>
          </a:p>
          <a:p>
            <a:pPr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Hind Guntur Medium"/>
              </a:rPr>
              <a:t>Jaykumar Sutariya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5784792" y="9372600"/>
            <a:ext cx="2314369" cy="7856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87"/>
              </a:lnSpc>
              <a:spcBef>
                <a:spcPct val="0"/>
              </a:spcBef>
            </a:pPr>
            <a:r>
              <a:rPr lang="en-US" sz="2276">
                <a:solidFill>
                  <a:srgbClr val="000000"/>
                </a:solidFill>
                <a:latin typeface="Hind Guntur Bold"/>
              </a:rPr>
              <a:t>Instructor’s Name</a:t>
            </a:r>
          </a:p>
          <a:p>
            <a:pPr algn="ctr">
              <a:lnSpc>
                <a:spcPts val="3187"/>
              </a:lnSpc>
              <a:spcBef>
                <a:spcPct val="0"/>
              </a:spcBef>
            </a:pPr>
            <a:r>
              <a:rPr lang="en-US" sz="2276">
                <a:solidFill>
                  <a:srgbClr val="000000"/>
                </a:solidFill>
                <a:latin typeface="Hind Guntur Bold"/>
              </a:rPr>
              <a:t>Charles Yoo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500965" y="904875"/>
            <a:ext cx="8331978" cy="10778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842"/>
              </a:lnSpc>
            </a:pPr>
            <a:r>
              <a:rPr lang="en-US" sz="6316">
                <a:solidFill>
                  <a:srgbClr val="000000"/>
                </a:solidFill>
                <a:latin typeface="Hind Guntur Bold"/>
              </a:rPr>
              <a:t>Overview of Data Flow</a:t>
            </a:r>
          </a:p>
        </p:txBody>
      </p:sp>
      <p:grpSp>
        <p:nvGrpSpPr>
          <p:cNvPr id="3" name="Group 3"/>
          <p:cNvGrpSpPr/>
          <p:nvPr/>
        </p:nvGrpSpPr>
        <p:grpSpPr>
          <a:xfrm rot="684001">
            <a:off x="-3123863" y="-5245373"/>
            <a:ext cx="11858709" cy="10235185"/>
            <a:chOff x="0" y="0"/>
            <a:chExt cx="2192440" cy="189228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192440" cy="1892283"/>
            </a:xfrm>
            <a:custGeom>
              <a:avLst/>
              <a:gdLst/>
              <a:ahLst/>
              <a:cxnLst/>
              <a:rect l="l" t="t" r="r" b="b"/>
              <a:pathLst>
                <a:path w="2192440" h="1892283">
                  <a:moveTo>
                    <a:pt x="0" y="0"/>
                  </a:moveTo>
                  <a:lnTo>
                    <a:pt x="1096220" y="1892283"/>
                  </a:lnTo>
                  <a:lnTo>
                    <a:pt x="2192440" y="0"/>
                  </a:lnTo>
                  <a:close/>
                </a:path>
              </a:pathLst>
            </a:custGeom>
            <a:solidFill>
              <a:srgbClr val="387EB8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-754679" y="-1896867"/>
            <a:ext cx="6913866" cy="12720269"/>
            <a:chOff x="0" y="0"/>
            <a:chExt cx="5014050" cy="922495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014051" cy="9224950"/>
            </a:xfrm>
            <a:custGeom>
              <a:avLst/>
              <a:gdLst/>
              <a:ahLst/>
              <a:cxnLst/>
              <a:rect l="l" t="t" r="r" b="b"/>
              <a:pathLst>
                <a:path w="5014051" h="9224950">
                  <a:moveTo>
                    <a:pt x="5014051" y="9224950"/>
                  </a:moveTo>
                  <a:lnTo>
                    <a:pt x="0" y="9224950"/>
                  </a:lnTo>
                  <a:lnTo>
                    <a:pt x="0" y="0"/>
                  </a:lnTo>
                  <a:lnTo>
                    <a:pt x="5014051" y="9224950"/>
                  </a:lnTo>
                  <a:close/>
                </a:path>
              </a:pathLst>
            </a:custGeom>
            <a:solidFill>
              <a:srgbClr val="004AAD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6376811" y="2536860"/>
            <a:ext cx="11618996" cy="5907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05891" lvl="1" indent="-452945">
              <a:lnSpc>
                <a:spcPts val="5874"/>
              </a:lnSpc>
              <a:buFont typeface="Arial"/>
              <a:buChar char="•"/>
            </a:pPr>
            <a:r>
              <a:rPr lang="en-US" sz="4195">
                <a:solidFill>
                  <a:srgbClr val="000000"/>
                </a:solidFill>
                <a:latin typeface="Hind Guntur Medium"/>
              </a:rPr>
              <a:t>Data enters the system via registration forms, appointment bookings, and administrative entries.</a:t>
            </a:r>
          </a:p>
          <a:p>
            <a:pPr marL="905891" lvl="1" indent="-452945">
              <a:lnSpc>
                <a:spcPts val="5874"/>
              </a:lnSpc>
              <a:buFont typeface="Arial"/>
              <a:buChar char="•"/>
            </a:pPr>
            <a:r>
              <a:rPr lang="en-US" sz="4195">
                <a:solidFill>
                  <a:srgbClr val="000000"/>
                </a:solidFill>
                <a:latin typeface="Hind Guntur Medium"/>
              </a:rPr>
              <a:t>Automated processes funnel data to the correct databases—patients, staff, inventory.</a:t>
            </a:r>
          </a:p>
          <a:p>
            <a:pPr marL="905891" lvl="1" indent="-452945">
              <a:lnSpc>
                <a:spcPts val="5874"/>
              </a:lnSpc>
              <a:buFont typeface="Arial"/>
              <a:buChar char="•"/>
            </a:pPr>
            <a:r>
              <a:rPr lang="en-US" sz="4195">
                <a:solidFill>
                  <a:srgbClr val="000000"/>
                </a:solidFill>
                <a:latin typeface="Hind Guntur Medium"/>
              </a:rPr>
              <a:t>Real-time data synchronization across departments ensures up-to-date information.</a:t>
            </a:r>
          </a:p>
          <a:p>
            <a:pPr>
              <a:lnSpc>
                <a:spcPts val="5874"/>
              </a:lnSpc>
            </a:pPr>
            <a:endParaRPr lang="en-US" sz="4195">
              <a:solidFill>
                <a:srgbClr val="000000"/>
              </a:solidFill>
              <a:latin typeface="Hind Guntur Medium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699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433470" y="1065610"/>
            <a:ext cx="12138301" cy="10947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FFFFFF"/>
                </a:solidFill>
                <a:latin typeface="Hind Guntur Bold"/>
              </a:rPr>
              <a:t>CRUD Operations in the System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3058612" y="2786062"/>
            <a:ext cx="12888016" cy="6667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57535" lvl="1" indent="-478768" algn="just">
              <a:lnSpc>
                <a:spcPts val="5322"/>
              </a:lnSpc>
              <a:buFont typeface="Arial"/>
              <a:buChar char="•"/>
            </a:pPr>
            <a:r>
              <a:rPr lang="en-US" sz="4435">
                <a:solidFill>
                  <a:srgbClr val="FFFFFF"/>
                </a:solidFill>
                <a:latin typeface="Hind Guntur Medium"/>
              </a:rPr>
              <a:t>Create: </a:t>
            </a:r>
            <a:r>
              <a:rPr lang="en-US" sz="4435">
                <a:solidFill>
                  <a:srgbClr val="FFFFFF"/>
                </a:solidFill>
                <a:latin typeface="Hind Guntur"/>
              </a:rPr>
              <a:t>New records for patient admissions, staff hires, and inventory orders</a:t>
            </a:r>
            <a:r>
              <a:rPr lang="en-US" sz="4435">
                <a:solidFill>
                  <a:srgbClr val="FFFFFF"/>
                </a:solidFill>
                <a:latin typeface="Hind Guntur Medium"/>
              </a:rPr>
              <a:t>.</a:t>
            </a:r>
          </a:p>
          <a:p>
            <a:pPr marL="957535" lvl="1" indent="-478768" algn="just">
              <a:lnSpc>
                <a:spcPts val="5322"/>
              </a:lnSpc>
              <a:buFont typeface="Arial"/>
              <a:buChar char="•"/>
            </a:pPr>
            <a:r>
              <a:rPr lang="en-US" sz="4435">
                <a:solidFill>
                  <a:srgbClr val="FFFFFF"/>
                </a:solidFill>
                <a:latin typeface="Hind Guntur Medium"/>
              </a:rPr>
              <a:t>Read: </a:t>
            </a:r>
            <a:r>
              <a:rPr lang="en-US" sz="4435">
                <a:solidFill>
                  <a:srgbClr val="FFFFFF"/>
                </a:solidFill>
                <a:latin typeface="Hind Guntur"/>
              </a:rPr>
              <a:t>Retrieval of patient histories, staff schedules, and current stock levels.</a:t>
            </a:r>
          </a:p>
          <a:p>
            <a:pPr marL="957535" lvl="1" indent="-478768" algn="just">
              <a:lnSpc>
                <a:spcPts val="5322"/>
              </a:lnSpc>
              <a:buFont typeface="Arial"/>
              <a:buChar char="•"/>
            </a:pPr>
            <a:r>
              <a:rPr lang="en-US" sz="4435">
                <a:solidFill>
                  <a:srgbClr val="FFFFFF"/>
                </a:solidFill>
                <a:latin typeface="Hind Guntur Medium"/>
              </a:rPr>
              <a:t>Update: </a:t>
            </a:r>
            <a:r>
              <a:rPr lang="en-US" sz="4435">
                <a:solidFill>
                  <a:srgbClr val="FFFFFF"/>
                </a:solidFill>
                <a:latin typeface="Hind Guntur"/>
              </a:rPr>
              <a:t>Modifications to records such as patient treatments, staff roles, and inventory status.</a:t>
            </a:r>
          </a:p>
          <a:p>
            <a:pPr marL="957535" lvl="1" indent="-478768" algn="just">
              <a:lnSpc>
                <a:spcPts val="5322"/>
              </a:lnSpc>
              <a:buFont typeface="Arial"/>
              <a:buChar char="•"/>
            </a:pPr>
            <a:r>
              <a:rPr lang="en-US" sz="4435">
                <a:solidFill>
                  <a:srgbClr val="FFFFFF"/>
                </a:solidFill>
                <a:latin typeface="Hind Guntur Medium"/>
              </a:rPr>
              <a:t>Delete: </a:t>
            </a:r>
            <a:r>
              <a:rPr lang="en-US" sz="4435">
                <a:solidFill>
                  <a:srgbClr val="FFFFFF"/>
                </a:solidFill>
                <a:latin typeface="Hind Guntur"/>
              </a:rPr>
              <a:t>Removal of outdated or incorrect information, with secure protocols to prevent data loss.</a:t>
            </a:r>
          </a:p>
          <a:p>
            <a:pPr algn="just">
              <a:lnSpc>
                <a:spcPts val="5322"/>
              </a:lnSpc>
            </a:pPr>
            <a:endParaRPr lang="en-US" sz="4435">
              <a:solidFill>
                <a:srgbClr val="FFFFFF"/>
              </a:solidFill>
              <a:latin typeface="Hind Guntur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2963369">
            <a:off x="12980367" y="-1050879"/>
            <a:ext cx="10122522" cy="5657850"/>
            <a:chOff x="0" y="0"/>
            <a:chExt cx="3424162" cy="191389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424162" cy="1913890"/>
            </a:xfrm>
            <a:custGeom>
              <a:avLst/>
              <a:gdLst/>
              <a:ahLst/>
              <a:cxnLst/>
              <a:rect l="l" t="t" r="r" b="b"/>
              <a:pathLst>
                <a:path w="3424162" h="1913890">
                  <a:moveTo>
                    <a:pt x="0" y="0"/>
                  </a:moveTo>
                  <a:lnTo>
                    <a:pt x="3424162" y="0"/>
                  </a:lnTo>
                  <a:lnTo>
                    <a:pt x="3424162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387EB8"/>
            </a:solidFill>
          </p:spPr>
        </p:sp>
      </p:grpSp>
      <p:grpSp>
        <p:nvGrpSpPr>
          <p:cNvPr id="4" name="Group 4"/>
          <p:cNvGrpSpPr/>
          <p:nvPr/>
        </p:nvGrpSpPr>
        <p:grpSpPr>
          <a:xfrm rot="-5400000">
            <a:off x="7793674" y="-94374"/>
            <a:ext cx="10825824" cy="12720269"/>
            <a:chOff x="0" y="0"/>
            <a:chExt cx="7851067" cy="922495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7851067" cy="9224950"/>
            </a:xfrm>
            <a:custGeom>
              <a:avLst/>
              <a:gdLst/>
              <a:ahLst/>
              <a:cxnLst/>
              <a:rect l="l" t="t" r="r" b="b"/>
              <a:pathLst>
                <a:path w="7851067" h="9224950">
                  <a:moveTo>
                    <a:pt x="7851067" y="9224950"/>
                  </a:moveTo>
                  <a:lnTo>
                    <a:pt x="0" y="9224950"/>
                  </a:lnTo>
                  <a:lnTo>
                    <a:pt x="0" y="0"/>
                  </a:lnTo>
                  <a:lnTo>
                    <a:pt x="7851067" y="9224950"/>
                  </a:lnTo>
                  <a:close/>
                </a:path>
              </a:pathLst>
            </a:custGeom>
            <a:solidFill>
              <a:srgbClr val="004AAD"/>
            </a:solid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0452844" y="1929051"/>
            <a:ext cx="4082939" cy="5657850"/>
            <a:chOff x="0" y="0"/>
            <a:chExt cx="4734560" cy="6560820"/>
          </a:xfrm>
        </p:grpSpPr>
        <p:sp>
          <p:nvSpPr>
            <p:cNvPr id="7" name="Freeform 7"/>
            <p:cNvSpPr/>
            <p:nvPr/>
          </p:nvSpPr>
          <p:spPr>
            <a:xfrm>
              <a:off x="36830" y="50800"/>
              <a:ext cx="4645660" cy="6473190"/>
            </a:xfrm>
            <a:custGeom>
              <a:avLst/>
              <a:gdLst/>
              <a:ahLst/>
              <a:cxnLst/>
              <a:rect l="l" t="t" r="r" b="b"/>
              <a:pathLst>
                <a:path w="4645660" h="6473190">
                  <a:moveTo>
                    <a:pt x="4368800" y="0"/>
                  </a:moveTo>
                  <a:lnTo>
                    <a:pt x="276860" y="0"/>
                  </a:lnTo>
                  <a:cubicBezTo>
                    <a:pt x="124460" y="0"/>
                    <a:pt x="0" y="123190"/>
                    <a:pt x="0" y="276860"/>
                  </a:cubicBezTo>
                  <a:lnTo>
                    <a:pt x="0" y="6196330"/>
                  </a:lnTo>
                  <a:cubicBezTo>
                    <a:pt x="0" y="6350000"/>
                    <a:pt x="124460" y="6473190"/>
                    <a:pt x="276860" y="6473190"/>
                  </a:cubicBezTo>
                  <a:lnTo>
                    <a:pt x="4368800" y="6473190"/>
                  </a:lnTo>
                  <a:cubicBezTo>
                    <a:pt x="4522470" y="6473190"/>
                    <a:pt x="4645660" y="6348730"/>
                    <a:pt x="4645660" y="6196330"/>
                  </a:cubicBezTo>
                  <a:lnTo>
                    <a:pt x="4645660" y="276860"/>
                  </a:lnTo>
                  <a:cubicBezTo>
                    <a:pt x="4645660" y="123190"/>
                    <a:pt x="4522470" y="0"/>
                    <a:pt x="4368800" y="0"/>
                  </a:cubicBezTo>
                  <a:close/>
                  <a:moveTo>
                    <a:pt x="4425950" y="6156960"/>
                  </a:moveTo>
                  <a:cubicBezTo>
                    <a:pt x="4425950" y="6212840"/>
                    <a:pt x="4380230" y="6258560"/>
                    <a:pt x="4324350" y="6258560"/>
                  </a:cubicBezTo>
                  <a:lnTo>
                    <a:pt x="321310" y="6258560"/>
                  </a:lnTo>
                  <a:cubicBezTo>
                    <a:pt x="265430" y="6258560"/>
                    <a:pt x="219710" y="6212840"/>
                    <a:pt x="219710" y="6156960"/>
                  </a:cubicBezTo>
                  <a:lnTo>
                    <a:pt x="219710" y="316230"/>
                  </a:lnTo>
                  <a:cubicBezTo>
                    <a:pt x="219710" y="260350"/>
                    <a:pt x="265430" y="214630"/>
                    <a:pt x="321310" y="214630"/>
                  </a:cubicBezTo>
                  <a:lnTo>
                    <a:pt x="4325620" y="214630"/>
                  </a:lnTo>
                  <a:cubicBezTo>
                    <a:pt x="4381500" y="214630"/>
                    <a:pt x="4427220" y="260350"/>
                    <a:pt x="4427220" y="316230"/>
                  </a:cubicBezTo>
                  <a:lnTo>
                    <a:pt x="4427220" y="6156960"/>
                  </a:lnTo>
                  <a:close/>
                </a:path>
              </a:pathLst>
            </a:custGeom>
            <a:solidFill>
              <a:srgbClr val="010101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0" y="16511"/>
              <a:ext cx="4716780" cy="6544310"/>
            </a:xfrm>
            <a:custGeom>
              <a:avLst/>
              <a:gdLst/>
              <a:ahLst/>
              <a:cxnLst/>
              <a:rect l="l" t="t" r="r" b="b"/>
              <a:pathLst>
                <a:path w="4716780" h="6544310">
                  <a:moveTo>
                    <a:pt x="4395470" y="36829"/>
                  </a:moveTo>
                  <a:cubicBezTo>
                    <a:pt x="4552950" y="36829"/>
                    <a:pt x="4681220" y="165099"/>
                    <a:pt x="4681220" y="322579"/>
                  </a:cubicBezTo>
                  <a:lnTo>
                    <a:pt x="4681220" y="6222999"/>
                  </a:lnTo>
                  <a:cubicBezTo>
                    <a:pt x="4681220" y="6380479"/>
                    <a:pt x="4552950" y="6508750"/>
                    <a:pt x="4395470" y="6508750"/>
                  </a:cubicBezTo>
                  <a:lnTo>
                    <a:pt x="321310" y="6508750"/>
                  </a:lnTo>
                  <a:cubicBezTo>
                    <a:pt x="163830" y="6508750"/>
                    <a:pt x="35560" y="6380480"/>
                    <a:pt x="35560" y="6223000"/>
                  </a:cubicBezTo>
                  <a:lnTo>
                    <a:pt x="35560" y="322580"/>
                  </a:lnTo>
                  <a:cubicBezTo>
                    <a:pt x="35560" y="165100"/>
                    <a:pt x="163830" y="36830"/>
                    <a:pt x="321310" y="36830"/>
                  </a:cubicBezTo>
                  <a:lnTo>
                    <a:pt x="4395470" y="36830"/>
                  </a:lnTo>
                  <a:moveTo>
                    <a:pt x="4395470" y="0"/>
                  </a:moveTo>
                  <a:lnTo>
                    <a:pt x="321310" y="0"/>
                  </a:lnTo>
                  <a:cubicBezTo>
                    <a:pt x="143510" y="0"/>
                    <a:pt x="0" y="144780"/>
                    <a:pt x="0" y="322580"/>
                  </a:cubicBezTo>
                  <a:lnTo>
                    <a:pt x="0" y="6223000"/>
                  </a:lnTo>
                  <a:cubicBezTo>
                    <a:pt x="0" y="6400800"/>
                    <a:pt x="143510" y="6544309"/>
                    <a:pt x="321310" y="6544309"/>
                  </a:cubicBezTo>
                  <a:lnTo>
                    <a:pt x="4395470" y="6544309"/>
                  </a:lnTo>
                  <a:cubicBezTo>
                    <a:pt x="4573270" y="6544309"/>
                    <a:pt x="4716780" y="6400800"/>
                    <a:pt x="4716780" y="6223000"/>
                  </a:cubicBezTo>
                  <a:lnTo>
                    <a:pt x="4716780" y="322580"/>
                  </a:lnTo>
                  <a:cubicBezTo>
                    <a:pt x="4716780" y="144780"/>
                    <a:pt x="4573270" y="0"/>
                    <a:pt x="4395470" y="0"/>
                  </a:cubicBezTo>
                  <a:close/>
                </a:path>
              </a:pathLst>
            </a:custGeom>
            <a:solidFill>
              <a:srgbClr val="565656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256540" y="265430"/>
              <a:ext cx="4207510" cy="6043930"/>
            </a:xfrm>
            <a:custGeom>
              <a:avLst/>
              <a:gdLst/>
              <a:ahLst/>
              <a:cxnLst/>
              <a:rect l="l" t="t" r="r" b="b"/>
              <a:pathLst>
                <a:path w="4207510" h="6043930">
                  <a:moveTo>
                    <a:pt x="4206240" y="5942330"/>
                  </a:moveTo>
                  <a:cubicBezTo>
                    <a:pt x="4206240" y="5998210"/>
                    <a:pt x="4160520" y="6043930"/>
                    <a:pt x="4104640" y="6043930"/>
                  </a:cubicBezTo>
                  <a:lnTo>
                    <a:pt x="101600" y="6043930"/>
                  </a:lnTo>
                  <a:cubicBezTo>
                    <a:pt x="45720" y="6043930"/>
                    <a:pt x="0" y="5998210"/>
                    <a:pt x="0" y="5942330"/>
                  </a:cubicBezTo>
                  <a:lnTo>
                    <a:pt x="0" y="101600"/>
                  </a:lnTo>
                  <a:cubicBezTo>
                    <a:pt x="0" y="45720"/>
                    <a:pt x="45720" y="0"/>
                    <a:pt x="101600" y="0"/>
                  </a:cubicBezTo>
                  <a:lnTo>
                    <a:pt x="4105910" y="0"/>
                  </a:lnTo>
                  <a:cubicBezTo>
                    <a:pt x="4161790" y="0"/>
                    <a:pt x="4207510" y="45720"/>
                    <a:pt x="4207510" y="101600"/>
                  </a:cubicBezTo>
                  <a:lnTo>
                    <a:pt x="4207510" y="5942330"/>
                  </a:lnTo>
                  <a:close/>
                </a:path>
              </a:pathLst>
            </a:custGeom>
            <a:blipFill>
              <a:blip r:embed="rId2"/>
              <a:stretch>
                <a:fillRect l="-12668" r="-130799"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1951378" y="120589"/>
              <a:ext cx="79963" cy="76322"/>
            </a:xfrm>
            <a:custGeom>
              <a:avLst/>
              <a:gdLst/>
              <a:ahLst/>
              <a:cxnLst/>
              <a:rect l="l" t="t" r="r" b="b"/>
              <a:pathLst>
                <a:path w="79963" h="76322">
                  <a:moveTo>
                    <a:pt x="39982" y="61"/>
                  </a:moveTo>
                  <a:cubicBezTo>
                    <a:pt x="26330" y="0"/>
                    <a:pt x="13688" y="7248"/>
                    <a:pt x="6844" y="19062"/>
                  </a:cubicBezTo>
                  <a:cubicBezTo>
                    <a:pt x="0" y="30875"/>
                    <a:pt x="0" y="45447"/>
                    <a:pt x="6844" y="57260"/>
                  </a:cubicBezTo>
                  <a:cubicBezTo>
                    <a:pt x="13688" y="69074"/>
                    <a:pt x="26330" y="76322"/>
                    <a:pt x="39982" y="76261"/>
                  </a:cubicBezTo>
                  <a:cubicBezTo>
                    <a:pt x="53634" y="76322"/>
                    <a:pt x="66276" y="69074"/>
                    <a:pt x="73120" y="57260"/>
                  </a:cubicBezTo>
                  <a:cubicBezTo>
                    <a:pt x="79964" y="45447"/>
                    <a:pt x="79964" y="30875"/>
                    <a:pt x="73120" y="19062"/>
                  </a:cubicBezTo>
                  <a:cubicBezTo>
                    <a:pt x="66276" y="7248"/>
                    <a:pt x="53634" y="0"/>
                    <a:pt x="39982" y="61"/>
                  </a:cubicBezTo>
                  <a:close/>
                </a:path>
              </a:pathLst>
            </a:custGeom>
            <a:solidFill>
              <a:srgbClr val="333333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2119473" y="104052"/>
              <a:ext cx="114614" cy="109395"/>
            </a:xfrm>
            <a:custGeom>
              <a:avLst/>
              <a:gdLst/>
              <a:ahLst/>
              <a:cxnLst/>
              <a:rect l="l" t="t" r="r" b="b"/>
              <a:pathLst>
                <a:path w="114614" h="109395">
                  <a:moveTo>
                    <a:pt x="57307" y="88"/>
                  </a:moveTo>
                  <a:cubicBezTo>
                    <a:pt x="37739" y="0"/>
                    <a:pt x="19619" y="10390"/>
                    <a:pt x="9809" y="27322"/>
                  </a:cubicBezTo>
                  <a:cubicBezTo>
                    <a:pt x="0" y="44255"/>
                    <a:pt x="0" y="65141"/>
                    <a:pt x="9809" y="82074"/>
                  </a:cubicBezTo>
                  <a:cubicBezTo>
                    <a:pt x="19619" y="99006"/>
                    <a:pt x="37739" y="109396"/>
                    <a:pt x="57307" y="109308"/>
                  </a:cubicBezTo>
                  <a:cubicBezTo>
                    <a:pt x="76875" y="109396"/>
                    <a:pt x="94995" y="99006"/>
                    <a:pt x="104804" y="82074"/>
                  </a:cubicBezTo>
                  <a:cubicBezTo>
                    <a:pt x="114614" y="65141"/>
                    <a:pt x="114614" y="44255"/>
                    <a:pt x="104804" y="27322"/>
                  </a:cubicBezTo>
                  <a:cubicBezTo>
                    <a:pt x="94995" y="10390"/>
                    <a:pt x="76875" y="0"/>
                    <a:pt x="57307" y="88"/>
                  </a:cubicBezTo>
                  <a:close/>
                </a:path>
              </a:pathLst>
            </a:custGeom>
            <a:solidFill>
              <a:srgbClr val="333333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2328944" y="128221"/>
              <a:ext cx="63971" cy="61058"/>
            </a:xfrm>
            <a:custGeom>
              <a:avLst/>
              <a:gdLst/>
              <a:ahLst/>
              <a:cxnLst/>
              <a:rect l="l" t="t" r="r" b="b"/>
              <a:pathLst>
                <a:path w="63971" h="61058">
                  <a:moveTo>
                    <a:pt x="31986" y="49"/>
                  </a:moveTo>
                  <a:cubicBezTo>
                    <a:pt x="21064" y="0"/>
                    <a:pt x="10951" y="5799"/>
                    <a:pt x="5476" y="15250"/>
                  </a:cubicBezTo>
                  <a:cubicBezTo>
                    <a:pt x="0" y="24700"/>
                    <a:pt x="0" y="36358"/>
                    <a:pt x="5476" y="45808"/>
                  </a:cubicBezTo>
                  <a:cubicBezTo>
                    <a:pt x="10951" y="55259"/>
                    <a:pt x="21064" y="61058"/>
                    <a:pt x="31986" y="61009"/>
                  </a:cubicBezTo>
                  <a:cubicBezTo>
                    <a:pt x="42908" y="61058"/>
                    <a:pt x="53021" y="55259"/>
                    <a:pt x="58496" y="45808"/>
                  </a:cubicBezTo>
                  <a:cubicBezTo>
                    <a:pt x="63971" y="36358"/>
                    <a:pt x="63971" y="24700"/>
                    <a:pt x="58496" y="15250"/>
                  </a:cubicBezTo>
                  <a:cubicBezTo>
                    <a:pt x="53021" y="5799"/>
                    <a:pt x="42908" y="0"/>
                    <a:pt x="31986" y="49"/>
                  </a:cubicBezTo>
                  <a:close/>
                </a:path>
              </a:pathLst>
            </a:custGeom>
            <a:solidFill>
              <a:srgbClr val="333333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2346270" y="144758"/>
              <a:ext cx="29320" cy="27985"/>
            </a:xfrm>
            <a:custGeom>
              <a:avLst/>
              <a:gdLst/>
              <a:ahLst/>
              <a:cxnLst/>
              <a:rect l="l" t="t" r="r" b="b"/>
              <a:pathLst>
                <a:path w="29320" h="27985">
                  <a:moveTo>
                    <a:pt x="14660" y="22"/>
                  </a:moveTo>
                  <a:cubicBezTo>
                    <a:pt x="9654" y="0"/>
                    <a:pt x="5019" y="2657"/>
                    <a:pt x="2509" y="6989"/>
                  </a:cubicBezTo>
                  <a:cubicBezTo>
                    <a:pt x="0" y="11320"/>
                    <a:pt x="0" y="16664"/>
                    <a:pt x="2509" y="20995"/>
                  </a:cubicBezTo>
                  <a:cubicBezTo>
                    <a:pt x="5019" y="25327"/>
                    <a:pt x="9654" y="27984"/>
                    <a:pt x="14660" y="27962"/>
                  </a:cubicBezTo>
                  <a:cubicBezTo>
                    <a:pt x="19666" y="27984"/>
                    <a:pt x="24301" y="25327"/>
                    <a:pt x="26811" y="20995"/>
                  </a:cubicBezTo>
                  <a:cubicBezTo>
                    <a:pt x="29320" y="16664"/>
                    <a:pt x="29320" y="11320"/>
                    <a:pt x="26811" y="6989"/>
                  </a:cubicBezTo>
                  <a:cubicBezTo>
                    <a:pt x="24301" y="2657"/>
                    <a:pt x="19666" y="0"/>
                    <a:pt x="14660" y="22"/>
                  </a:cubicBezTo>
                  <a:close/>
                </a:path>
              </a:pathLst>
            </a:custGeom>
            <a:solidFill>
              <a:srgbClr val="E9E8E9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2344044" y="144768"/>
              <a:ext cx="15993" cy="15264"/>
            </a:xfrm>
            <a:custGeom>
              <a:avLst/>
              <a:gdLst/>
              <a:ahLst/>
              <a:cxnLst/>
              <a:rect l="l" t="t" r="r" b="b"/>
              <a:pathLst>
                <a:path w="15993" h="15264">
                  <a:moveTo>
                    <a:pt x="7996" y="12"/>
                  </a:moveTo>
                  <a:cubicBezTo>
                    <a:pt x="5266" y="0"/>
                    <a:pt x="2737" y="1449"/>
                    <a:pt x="1368" y="3812"/>
                  </a:cubicBezTo>
                  <a:cubicBezTo>
                    <a:pt x="0" y="6175"/>
                    <a:pt x="0" y="9089"/>
                    <a:pt x="1368" y="11452"/>
                  </a:cubicBezTo>
                  <a:cubicBezTo>
                    <a:pt x="2737" y="13815"/>
                    <a:pt x="5266" y="15264"/>
                    <a:pt x="7996" y="15252"/>
                  </a:cubicBezTo>
                  <a:cubicBezTo>
                    <a:pt x="10726" y="15264"/>
                    <a:pt x="13255" y="13815"/>
                    <a:pt x="14623" y="11452"/>
                  </a:cubicBezTo>
                  <a:cubicBezTo>
                    <a:pt x="15992" y="9089"/>
                    <a:pt x="15992" y="6175"/>
                    <a:pt x="14623" y="3812"/>
                  </a:cubicBezTo>
                  <a:cubicBezTo>
                    <a:pt x="13255" y="1449"/>
                    <a:pt x="10726" y="0"/>
                    <a:pt x="7996" y="12"/>
                  </a:cubicBezTo>
                  <a:close/>
                </a:path>
              </a:pathLst>
            </a:custGeom>
            <a:solidFill>
              <a:srgbClr val="010101"/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4716780" y="534670"/>
              <a:ext cx="19050" cy="278130"/>
            </a:xfrm>
            <a:custGeom>
              <a:avLst/>
              <a:gdLst/>
              <a:ahLst/>
              <a:cxnLst/>
              <a:rect l="l" t="t" r="r" b="b"/>
              <a:pathLst>
                <a:path w="19050" h="278130">
                  <a:moveTo>
                    <a:pt x="0" y="0"/>
                  </a:moveTo>
                  <a:lnTo>
                    <a:pt x="0" y="278130"/>
                  </a:lnTo>
                  <a:cubicBezTo>
                    <a:pt x="19050" y="278130"/>
                    <a:pt x="16510" y="262890"/>
                    <a:pt x="16510" y="243840"/>
                  </a:cubicBezTo>
                  <a:lnTo>
                    <a:pt x="16510" y="35560"/>
                  </a:lnTo>
                  <a:cubicBezTo>
                    <a:pt x="16510" y="16510"/>
                    <a:pt x="19050" y="0"/>
                    <a:pt x="0" y="0"/>
                  </a:cubicBezTo>
                  <a:close/>
                </a:path>
              </a:pathLst>
            </a:custGeom>
            <a:solidFill>
              <a:srgbClr val="424242"/>
            </a:solidFill>
          </p:spPr>
        </p:sp>
        <p:sp>
          <p:nvSpPr>
            <p:cNvPr id="16" name="Freeform 16"/>
            <p:cNvSpPr/>
            <p:nvPr/>
          </p:nvSpPr>
          <p:spPr>
            <a:xfrm>
              <a:off x="4716780" y="861060"/>
              <a:ext cx="19050" cy="278130"/>
            </a:xfrm>
            <a:custGeom>
              <a:avLst/>
              <a:gdLst/>
              <a:ahLst/>
              <a:cxnLst/>
              <a:rect l="l" t="t" r="r" b="b"/>
              <a:pathLst>
                <a:path w="19050" h="278130">
                  <a:moveTo>
                    <a:pt x="0" y="0"/>
                  </a:moveTo>
                  <a:lnTo>
                    <a:pt x="0" y="278130"/>
                  </a:lnTo>
                  <a:cubicBezTo>
                    <a:pt x="19050" y="278130"/>
                    <a:pt x="16510" y="262890"/>
                    <a:pt x="16510" y="243840"/>
                  </a:cubicBezTo>
                  <a:lnTo>
                    <a:pt x="16510" y="35560"/>
                  </a:lnTo>
                  <a:cubicBezTo>
                    <a:pt x="16510" y="16510"/>
                    <a:pt x="19050" y="0"/>
                    <a:pt x="0" y="0"/>
                  </a:cubicBezTo>
                  <a:close/>
                </a:path>
              </a:pathLst>
            </a:custGeom>
            <a:solidFill>
              <a:srgbClr val="424242"/>
            </a:solidFill>
          </p:spPr>
        </p:sp>
        <p:sp>
          <p:nvSpPr>
            <p:cNvPr id="17" name="Freeform 17"/>
            <p:cNvSpPr/>
            <p:nvPr/>
          </p:nvSpPr>
          <p:spPr>
            <a:xfrm>
              <a:off x="4064000" y="-2540"/>
              <a:ext cx="320040" cy="19050"/>
            </a:xfrm>
            <a:custGeom>
              <a:avLst/>
              <a:gdLst/>
              <a:ahLst/>
              <a:cxnLst/>
              <a:rect l="l" t="t" r="r" b="b"/>
              <a:pathLst>
                <a:path w="320040" h="19050">
                  <a:moveTo>
                    <a:pt x="0" y="19050"/>
                  </a:moveTo>
                  <a:lnTo>
                    <a:pt x="320040" y="19050"/>
                  </a:lnTo>
                  <a:cubicBezTo>
                    <a:pt x="320040" y="0"/>
                    <a:pt x="304800" y="2540"/>
                    <a:pt x="285750" y="2540"/>
                  </a:cubicBezTo>
                  <a:lnTo>
                    <a:pt x="34290" y="2540"/>
                  </a:lnTo>
                  <a:cubicBezTo>
                    <a:pt x="15240" y="2540"/>
                    <a:pt x="0" y="0"/>
                    <a:pt x="0" y="19050"/>
                  </a:cubicBezTo>
                  <a:close/>
                </a:path>
              </a:pathLst>
            </a:custGeom>
            <a:solidFill>
              <a:srgbClr val="424242"/>
            </a:solidFill>
          </p:spPr>
        </p:sp>
      </p:grp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13778860" y="3824227"/>
            <a:ext cx="2096456" cy="4148198"/>
            <a:chOff x="0" y="0"/>
            <a:chExt cx="2620010" cy="5184140"/>
          </a:xfrm>
        </p:grpSpPr>
        <p:sp>
          <p:nvSpPr>
            <p:cNvPr id="19" name="Freeform 19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0" name="Freeform 20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3"/>
              <a:stretch>
                <a:fillRect l="-140698" r="-140698"/>
              </a:stretch>
            </a:blipFill>
          </p:spPr>
        </p:sp>
        <p:sp>
          <p:nvSpPr>
            <p:cNvPr id="21" name="Freeform 21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22" name="Freeform 22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23" name="Freeform 23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24" name="Freeform 24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25" name="Freeform 25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26" name="Freeform 26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27" name="Freeform 27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sp>
        <p:nvSpPr>
          <p:cNvPr id="28" name="TextBox 28"/>
          <p:cNvSpPr txBox="1"/>
          <p:nvPr/>
        </p:nvSpPr>
        <p:spPr>
          <a:xfrm>
            <a:off x="653651" y="1066800"/>
            <a:ext cx="9024846" cy="11305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830"/>
              </a:lnSpc>
            </a:pPr>
            <a:r>
              <a:rPr lang="en-US" sz="7678">
                <a:solidFill>
                  <a:srgbClr val="000000"/>
                </a:solidFill>
                <a:latin typeface="Hind Guntur Bold"/>
              </a:rPr>
              <a:t>Data Flow in Action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225023" y="2362172"/>
            <a:ext cx="10227820" cy="7429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20412" lvl="1" indent="-410206">
              <a:lnSpc>
                <a:spcPts val="4559"/>
              </a:lnSpc>
              <a:buFont typeface="Arial"/>
              <a:buChar char="•"/>
            </a:pPr>
            <a:r>
              <a:rPr lang="en-US" sz="3799">
                <a:solidFill>
                  <a:srgbClr val="000000"/>
                </a:solidFill>
                <a:latin typeface="Hind Guntur Medium"/>
              </a:rPr>
              <a:t>Registration process triggers a new patient record, which is then available for appointments.</a:t>
            </a:r>
          </a:p>
          <a:p>
            <a:pPr marL="820412" lvl="1" indent="-410206">
              <a:lnSpc>
                <a:spcPts val="4559"/>
              </a:lnSpc>
              <a:buFont typeface="Arial"/>
              <a:buChar char="•"/>
            </a:pPr>
            <a:r>
              <a:rPr lang="en-US" sz="3799">
                <a:solidFill>
                  <a:srgbClr val="000000"/>
                </a:solidFill>
                <a:latin typeface="Hind Guntur Medium"/>
              </a:rPr>
              <a:t>Doctors' updates to patient records are immediately reflected in the patient's history.</a:t>
            </a:r>
          </a:p>
          <a:p>
            <a:pPr marL="820412" lvl="1" indent="-410206">
              <a:lnSpc>
                <a:spcPts val="4559"/>
              </a:lnSpc>
              <a:buFont typeface="Arial"/>
              <a:buChar char="•"/>
            </a:pPr>
            <a:r>
              <a:rPr lang="en-US" sz="3799">
                <a:solidFill>
                  <a:srgbClr val="000000"/>
                </a:solidFill>
                <a:latin typeface="Hind Guntur Medium"/>
              </a:rPr>
              <a:t>Inventory management system automatically updates as medications and supplies are used.</a:t>
            </a:r>
          </a:p>
          <a:p>
            <a:pPr marL="820412" lvl="1" indent="-410206">
              <a:lnSpc>
                <a:spcPts val="4559"/>
              </a:lnSpc>
              <a:buFont typeface="Arial"/>
              <a:buChar char="•"/>
            </a:pPr>
            <a:r>
              <a:rPr lang="en-US" sz="3799">
                <a:solidFill>
                  <a:srgbClr val="000000"/>
                </a:solidFill>
                <a:latin typeface="Hind Guntur Medium"/>
              </a:rPr>
              <a:t>Secure data deletion processes ensure compliance with privacy regulations and data protection laws.</a:t>
            </a:r>
          </a:p>
          <a:p>
            <a:pPr>
              <a:lnSpc>
                <a:spcPts val="4559"/>
              </a:lnSpc>
            </a:pPr>
            <a:endParaRPr lang="en-US" sz="3799">
              <a:solidFill>
                <a:srgbClr val="000000"/>
              </a:solidFill>
              <a:latin typeface="Hind Guntur Medium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520195">
            <a:off x="13262143" y="-476917"/>
            <a:ext cx="5666917" cy="8232603"/>
            <a:chOff x="0" y="0"/>
            <a:chExt cx="6350000" cy="922495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9224950"/>
            </a:xfrm>
            <a:custGeom>
              <a:avLst/>
              <a:gdLst/>
              <a:ahLst/>
              <a:cxnLst/>
              <a:rect l="l" t="t" r="r" b="b"/>
              <a:pathLst>
                <a:path w="6350000" h="9224950">
                  <a:moveTo>
                    <a:pt x="6350000" y="9224950"/>
                  </a:moveTo>
                  <a:lnTo>
                    <a:pt x="0" y="9224950"/>
                  </a:lnTo>
                  <a:lnTo>
                    <a:pt x="0" y="0"/>
                  </a:lnTo>
                  <a:lnTo>
                    <a:pt x="6350000" y="9224950"/>
                  </a:lnTo>
                  <a:close/>
                </a:path>
              </a:pathLst>
            </a:custGeom>
            <a:solidFill>
              <a:srgbClr val="004AAD"/>
            </a:solidFill>
          </p:spPr>
        </p:sp>
      </p:grpSp>
      <p:grpSp>
        <p:nvGrpSpPr>
          <p:cNvPr id="4" name="Group 4"/>
          <p:cNvGrpSpPr/>
          <p:nvPr/>
        </p:nvGrpSpPr>
        <p:grpSpPr>
          <a:xfrm rot="-1825711">
            <a:off x="13644889" y="-3482918"/>
            <a:ext cx="5738324" cy="4239373"/>
            <a:chOff x="0" y="0"/>
            <a:chExt cx="8122726" cy="600092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2726" cy="6000927"/>
            </a:xfrm>
            <a:custGeom>
              <a:avLst/>
              <a:gdLst/>
              <a:ahLst/>
              <a:cxnLst/>
              <a:rect l="l" t="t" r="r" b="b"/>
              <a:pathLst>
                <a:path w="8122726" h="6000927">
                  <a:moveTo>
                    <a:pt x="8122726" y="6000927"/>
                  </a:moveTo>
                  <a:lnTo>
                    <a:pt x="0" y="6000927"/>
                  </a:lnTo>
                  <a:lnTo>
                    <a:pt x="0" y="0"/>
                  </a:lnTo>
                  <a:lnTo>
                    <a:pt x="8122726" y="6000927"/>
                  </a:lnTo>
                  <a:close/>
                </a:path>
              </a:pathLst>
            </a:custGeom>
            <a:solidFill>
              <a:srgbClr val="387EB8"/>
            </a:solidFill>
          </p:spPr>
        </p:sp>
      </p:grpSp>
      <p:sp>
        <p:nvSpPr>
          <p:cNvPr id="6" name="Freeform 6"/>
          <p:cNvSpPr/>
          <p:nvPr/>
        </p:nvSpPr>
        <p:spPr>
          <a:xfrm>
            <a:off x="2200047" y="2685007"/>
            <a:ext cx="13084230" cy="7220859"/>
          </a:xfrm>
          <a:custGeom>
            <a:avLst/>
            <a:gdLst/>
            <a:ahLst/>
            <a:cxnLst/>
            <a:rect l="l" t="t" r="r" b="b"/>
            <a:pathLst>
              <a:path w="13084230" h="7220859">
                <a:moveTo>
                  <a:pt x="0" y="0"/>
                </a:moveTo>
                <a:lnTo>
                  <a:pt x="13084230" y="0"/>
                </a:lnTo>
                <a:lnTo>
                  <a:pt x="13084230" y="7220859"/>
                </a:lnTo>
                <a:lnTo>
                  <a:pt x="0" y="722085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4328754" y="1046270"/>
            <a:ext cx="7829003" cy="8713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953"/>
              </a:lnSpc>
            </a:pPr>
            <a:r>
              <a:rPr lang="en-US" sz="5700">
                <a:solidFill>
                  <a:srgbClr val="000000"/>
                </a:solidFill>
                <a:latin typeface="Hind Guntur Bold"/>
              </a:rPr>
              <a:t> User Interface Design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520195">
            <a:off x="13262143" y="-476917"/>
            <a:ext cx="5666917" cy="8232603"/>
            <a:chOff x="0" y="0"/>
            <a:chExt cx="6350000" cy="922495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9224950"/>
            </a:xfrm>
            <a:custGeom>
              <a:avLst/>
              <a:gdLst/>
              <a:ahLst/>
              <a:cxnLst/>
              <a:rect l="l" t="t" r="r" b="b"/>
              <a:pathLst>
                <a:path w="6350000" h="9224950">
                  <a:moveTo>
                    <a:pt x="6350000" y="9224950"/>
                  </a:moveTo>
                  <a:lnTo>
                    <a:pt x="0" y="9224950"/>
                  </a:lnTo>
                  <a:lnTo>
                    <a:pt x="0" y="0"/>
                  </a:lnTo>
                  <a:lnTo>
                    <a:pt x="6350000" y="9224950"/>
                  </a:lnTo>
                  <a:close/>
                </a:path>
              </a:pathLst>
            </a:custGeom>
            <a:solidFill>
              <a:srgbClr val="004AAD"/>
            </a:solidFill>
          </p:spPr>
        </p:sp>
      </p:grpSp>
      <p:grpSp>
        <p:nvGrpSpPr>
          <p:cNvPr id="4" name="Group 4"/>
          <p:cNvGrpSpPr/>
          <p:nvPr/>
        </p:nvGrpSpPr>
        <p:grpSpPr>
          <a:xfrm rot="-1825711">
            <a:off x="13644889" y="-3482918"/>
            <a:ext cx="5738324" cy="4239373"/>
            <a:chOff x="0" y="0"/>
            <a:chExt cx="8122726" cy="600092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2726" cy="6000927"/>
            </a:xfrm>
            <a:custGeom>
              <a:avLst/>
              <a:gdLst/>
              <a:ahLst/>
              <a:cxnLst/>
              <a:rect l="l" t="t" r="r" b="b"/>
              <a:pathLst>
                <a:path w="8122726" h="6000927">
                  <a:moveTo>
                    <a:pt x="8122726" y="6000927"/>
                  </a:moveTo>
                  <a:lnTo>
                    <a:pt x="0" y="6000927"/>
                  </a:lnTo>
                  <a:lnTo>
                    <a:pt x="0" y="0"/>
                  </a:lnTo>
                  <a:lnTo>
                    <a:pt x="8122726" y="6000927"/>
                  </a:lnTo>
                  <a:close/>
                </a:path>
              </a:pathLst>
            </a:custGeom>
            <a:solidFill>
              <a:srgbClr val="387EB8"/>
            </a:solidFill>
          </p:spPr>
        </p:sp>
      </p:grpSp>
      <p:sp>
        <p:nvSpPr>
          <p:cNvPr id="6" name="Freeform 6"/>
          <p:cNvSpPr/>
          <p:nvPr/>
        </p:nvSpPr>
        <p:spPr>
          <a:xfrm>
            <a:off x="2066100" y="2711796"/>
            <a:ext cx="13084230" cy="7220859"/>
          </a:xfrm>
          <a:custGeom>
            <a:avLst/>
            <a:gdLst/>
            <a:ahLst/>
            <a:cxnLst/>
            <a:rect l="l" t="t" r="r" b="b"/>
            <a:pathLst>
              <a:path w="13084230" h="7220859">
                <a:moveTo>
                  <a:pt x="0" y="0"/>
                </a:moveTo>
                <a:lnTo>
                  <a:pt x="13084231" y="0"/>
                </a:lnTo>
                <a:lnTo>
                  <a:pt x="13084231" y="7220860"/>
                </a:lnTo>
                <a:lnTo>
                  <a:pt x="0" y="72208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4328754" y="1046270"/>
            <a:ext cx="7829003" cy="8713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953"/>
              </a:lnSpc>
            </a:pPr>
            <a:r>
              <a:rPr lang="en-US" sz="5700">
                <a:solidFill>
                  <a:srgbClr val="000000"/>
                </a:solidFill>
                <a:latin typeface="Hind Guntur Bold"/>
              </a:rPr>
              <a:t> User Interface Design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520195">
            <a:off x="13262143" y="-476917"/>
            <a:ext cx="5666917" cy="8232603"/>
            <a:chOff x="0" y="0"/>
            <a:chExt cx="6350000" cy="922495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9224950"/>
            </a:xfrm>
            <a:custGeom>
              <a:avLst/>
              <a:gdLst/>
              <a:ahLst/>
              <a:cxnLst/>
              <a:rect l="l" t="t" r="r" b="b"/>
              <a:pathLst>
                <a:path w="6350000" h="9224950">
                  <a:moveTo>
                    <a:pt x="6350000" y="9224950"/>
                  </a:moveTo>
                  <a:lnTo>
                    <a:pt x="0" y="9224950"/>
                  </a:lnTo>
                  <a:lnTo>
                    <a:pt x="0" y="0"/>
                  </a:lnTo>
                  <a:lnTo>
                    <a:pt x="6350000" y="9224950"/>
                  </a:lnTo>
                  <a:close/>
                </a:path>
              </a:pathLst>
            </a:custGeom>
            <a:solidFill>
              <a:srgbClr val="004AAD"/>
            </a:solidFill>
          </p:spPr>
        </p:sp>
      </p:grpSp>
      <p:grpSp>
        <p:nvGrpSpPr>
          <p:cNvPr id="4" name="Group 4"/>
          <p:cNvGrpSpPr/>
          <p:nvPr/>
        </p:nvGrpSpPr>
        <p:grpSpPr>
          <a:xfrm rot="-1825711">
            <a:off x="13644889" y="-3482918"/>
            <a:ext cx="5738324" cy="4239373"/>
            <a:chOff x="0" y="0"/>
            <a:chExt cx="8122726" cy="600092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2726" cy="6000927"/>
            </a:xfrm>
            <a:custGeom>
              <a:avLst/>
              <a:gdLst/>
              <a:ahLst/>
              <a:cxnLst/>
              <a:rect l="l" t="t" r="r" b="b"/>
              <a:pathLst>
                <a:path w="8122726" h="6000927">
                  <a:moveTo>
                    <a:pt x="8122726" y="6000927"/>
                  </a:moveTo>
                  <a:lnTo>
                    <a:pt x="0" y="6000927"/>
                  </a:lnTo>
                  <a:lnTo>
                    <a:pt x="0" y="0"/>
                  </a:lnTo>
                  <a:lnTo>
                    <a:pt x="8122726" y="6000927"/>
                  </a:lnTo>
                  <a:close/>
                </a:path>
              </a:pathLst>
            </a:custGeom>
            <a:solidFill>
              <a:srgbClr val="387EB8"/>
            </a:solidFill>
          </p:spPr>
        </p:sp>
      </p:grpSp>
      <p:sp>
        <p:nvSpPr>
          <p:cNvPr id="6" name="Freeform 6"/>
          <p:cNvSpPr/>
          <p:nvPr/>
        </p:nvSpPr>
        <p:spPr>
          <a:xfrm>
            <a:off x="2119679" y="2631428"/>
            <a:ext cx="13084230" cy="7220859"/>
          </a:xfrm>
          <a:custGeom>
            <a:avLst/>
            <a:gdLst/>
            <a:ahLst/>
            <a:cxnLst/>
            <a:rect l="l" t="t" r="r" b="b"/>
            <a:pathLst>
              <a:path w="13084230" h="7220859">
                <a:moveTo>
                  <a:pt x="0" y="0"/>
                </a:moveTo>
                <a:lnTo>
                  <a:pt x="13084230" y="0"/>
                </a:lnTo>
                <a:lnTo>
                  <a:pt x="13084230" y="7220860"/>
                </a:lnTo>
                <a:lnTo>
                  <a:pt x="0" y="72208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4328754" y="1046270"/>
            <a:ext cx="7829003" cy="8713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953"/>
              </a:lnSpc>
            </a:pPr>
            <a:r>
              <a:rPr lang="en-US" sz="5700">
                <a:solidFill>
                  <a:srgbClr val="000000"/>
                </a:solidFill>
                <a:latin typeface="Hind Guntur Bold"/>
              </a:rPr>
              <a:t> User Interface Design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520195">
            <a:off x="13262143" y="-476917"/>
            <a:ext cx="5666917" cy="8232603"/>
            <a:chOff x="0" y="0"/>
            <a:chExt cx="6350000" cy="922495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9224950"/>
            </a:xfrm>
            <a:custGeom>
              <a:avLst/>
              <a:gdLst/>
              <a:ahLst/>
              <a:cxnLst/>
              <a:rect l="l" t="t" r="r" b="b"/>
              <a:pathLst>
                <a:path w="6350000" h="9224950">
                  <a:moveTo>
                    <a:pt x="6350000" y="9224950"/>
                  </a:moveTo>
                  <a:lnTo>
                    <a:pt x="0" y="9224950"/>
                  </a:lnTo>
                  <a:lnTo>
                    <a:pt x="0" y="0"/>
                  </a:lnTo>
                  <a:lnTo>
                    <a:pt x="6350000" y="9224950"/>
                  </a:lnTo>
                  <a:close/>
                </a:path>
              </a:pathLst>
            </a:custGeom>
            <a:solidFill>
              <a:srgbClr val="004AAD"/>
            </a:solidFill>
          </p:spPr>
        </p:sp>
      </p:grpSp>
      <p:grpSp>
        <p:nvGrpSpPr>
          <p:cNvPr id="4" name="Group 4"/>
          <p:cNvGrpSpPr/>
          <p:nvPr/>
        </p:nvGrpSpPr>
        <p:grpSpPr>
          <a:xfrm rot="-1825711">
            <a:off x="13644889" y="-3482918"/>
            <a:ext cx="5738324" cy="4239373"/>
            <a:chOff x="0" y="0"/>
            <a:chExt cx="8122726" cy="600092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2726" cy="6000927"/>
            </a:xfrm>
            <a:custGeom>
              <a:avLst/>
              <a:gdLst/>
              <a:ahLst/>
              <a:cxnLst/>
              <a:rect l="l" t="t" r="r" b="b"/>
              <a:pathLst>
                <a:path w="8122726" h="6000927">
                  <a:moveTo>
                    <a:pt x="8122726" y="6000927"/>
                  </a:moveTo>
                  <a:lnTo>
                    <a:pt x="0" y="6000927"/>
                  </a:lnTo>
                  <a:lnTo>
                    <a:pt x="0" y="0"/>
                  </a:lnTo>
                  <a:lnTo>
                    <a:pt x="8122726" y="6000927"/>
                  </a:lnTo>
                  <a:close/>
                </a:path>
              </a:pathLst>
            </a:custGeom>
            <a:solidFill>
              <a:srgbClr val="387EB8"/>
            </a:solidFill>
          </p:spPr>
        </p:sp>
      </p:grpSp>
      <p:sp>
        <p:nvSpPr>
          <p:cNvPr id="6" name="Freeform 6"/>
          <p:cNvSpPr/>
          <p:nvPr/>
        </p:nvSpPr>
        <p:spPr>
          <a:xfrm>
            <a:off x="2226836" y="2658218"/>
            <a:ext cx="13084230" cy="7220859"/>
          </a:xfrm>
          <a:custGeom>
            <a:avLst/>
            <a:gdLst/>
            <a:ahLst/>
            <a:cxnLst/>
            <a:rect l="l" t="t" r="r" b="b"/>
            <a:pathLst>
              <a:path w="13084230" h="7220859">
                <a:moveTo>
                  <a:pt x="0" y="0"/>
                </a:moveTo>
                <a:lnTo>
                  <a:pt x="13084230" y="0"/>
                </a:lnTo>
                <a:lnTo>
                  <a:pt x="13084230" y="7220859"/>
                </a:lnTo>
                <a:lnTo>
                  <a:pt x="0" y="722085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4328754" y="1046270"/>
            <a:ext cx="7829003" cy="8713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953"/>
              </a:lnSpc>
            </a:pPr>
            <a:r>
              <a:rPr lang="en-US" sz="5700">
                <a:solidFill>
                  <a:srgbClr val="000000"/>
                </a:solidFill>
                <a:latin typeface="Hind Guntur Bold"/>
              </a:rPr>
              <a:t> User Interface Design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520195">
            <a:off x="13262143" y="-476917"/>
            <a:ext cx="5666917" cy="8232603"/>
            <a:chOff x="0" y="0"/>
            <a:chExt cx="6350000" cy="922495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9224950"/>
            </a:xfrm>
            <a:custGeom>
              <a:avLst/>
              <a:gdLst/>
              <a:ahLst/>
              <a:cxnLst/>
              <a:rect l="l" t="t" r="r" b="b"/>
              <a:pathLst>
                <a:path w="6350000" h="9224950">
                  <a:moveTo>
                    <a:pt x="6350000" y="9224950"/>
                  </a:moveTo>
                  <a:lnTo>
                    <a:pt x="0" y="9224950"/>
                  </a:lnTo>
                  <a:lnTo>
                    <a:pt x="0" y="0"/>
                  </a:lnTo>
                  <a:lnTo>
                    <a:pt x="6350000" y="9224950"/>
                  </a:lnTo>
                  <a:close/>
                </a:path>
              </a:pathLst>
            </a:custGeom>
            <a:solidFill>
              <a:srgbClr val="004AAD"/>
            </a:solidFill>
          </p:spPr>
        </p:sp>
      </p:grpSp>
      <p:grpSp>
        <p:nvGrpSpPr>
          <p:cNvPr id="4" name="Group 4"/>
          <p:cNvGrpSpPr/>
          <p:nvPr/>
        </p:nvGrpSpPr>
        <p:grpSpPr>
          <a:xfrm rot="-1825711">
            <a:off x="13644889" y="-3482918"/>
            <a:ext cx="5738324" cy="4239373"/>
            <a:chOff x="0" y="0"/>
            <a:chExt cx="8122726" cy="600092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2726" cy="6000927"/>
            </a:xfrm>
            <a:custGeom>
              <a:avLst/>
              <a:gdLst/>
              <a:ahLst/>
              <a:cxnLst/>
              <a:rect l="l" t="t" r="r" b="b"/>
              <a:pathLst>
                <a:path w="8122726" h="6000927">
                  <a:moveTo>
                    <a:pt x="8122726" y="6000927"/>
                  </a:moveTo>
                  <a:lnTo>
                    <a:pt x="0" y="6000927"/>
                  </a:lnTo>
                  <a:lnTo>
                    <a:pt x="0" y="0"/>
                  </a:lnTo>
                  <a:lnTo>
                    <a:pt x="8122726" y="6000927"/>
                  </a:lnTo>
                  <a:close/>
                </a:path>
              </a:pathLst>
            </a:custGeom>
            <a:solidFill>
              <a:srgbClr val="387EB8"/>
            </a:solidFill>
          </p:spPr>
        </p:sp>
      </p:grpSp>
      <p:sp>
        <p:nvSpPr>
          <p:cNvPr id="6" name="Freeform 6"/>
          <p:cNvSpPr/>
          <p:nvPr/>
        </p:nvSpPr>
        <p:spPr>
          <a:xfrm>
            <a:off x="1701141" y="2711796"/>
            <a:ext cx="13084230" cy="7220859"/>
          </a:xfrm>
          <a:custGeom>
            <a:avLst/>
            <a:gdLst/>
            <a:ahLst/>
            <a:cxnLst/>
            <a:rect l="l" t="t" r="r" b="b"/>
            <a:pathLst>
              <a:path w="13084230" h="7220859">
                <a:moveTo>
                  <a:pt x="0" y="0"/>
                </a:moveTo>
                <a:lnTo>
                  <a:pt x="13084230" y="0"/>
                </a:lnTo>
                <a:lnTo>
                  <a:pt x="13084230" y="7220860"/>
                </a:lnTo>
                <a:lnTo>
                  <a:pt x="0" y="72208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4328754" y="1046270"/>
            <a:ext cx="7829003" cy="8713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953"/>
              </a:lnSpc>
            </a:pPr>
            <a:r>
              <a:rPr lang="en-US" sz="5700">
                <a:solidFill>
                  <a:srgbClr val="000000"/>
                </a:solidFill>
                <a:latin typeface="Hind Guntur Bold"/>
              </a:rPr>
              <a:t> User Interface Design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520195">
            <a:off x="13262143" y="-476917"/>
            <a:ext cx="5666917" cy="8232603"/>
            <a:chOff x="0" y="0"/>
            <a:chExt cx="6350000" cy="922495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9224950"/>
            </a:xfrm>
            <a:custGeom>
              <a:avLst/>
              <a:gdLst/>
              <a:ahLst/>
              <a:cxnLst/>
              <a:rect l="l" t="t" r="r" b="b"/>
              <a:pathLst>
                <a:path w="6350000" h="9224950">
                  <a:moveTo>
                    <a:pt x="6350000" y="9224950"/>
                  </a:moveTo>
                  <a:lnTo>
                    <a:pt x="0" y="9224950"/>
                  </a:lnTo>
                  <a:lnTo>
                    <a:pt x="0" y="0"/>
                  </a:lnTo>
                  <a:lnTo>
                    <a:pt x="6350000" y="9224950"/>
                  </a:lnTo>
                  <a:close/>
                </a:path>
              </a:pathLst>
            </a:custGeom>
            <a:solidFill>
              <a:srgbClr val="004AAD"/>
            </a:solidFill>
          </p:spPr>
        </p:sp>
      </p:grpSp>
      <p:grpSp>
        <p:nvGrpSpPr>
          <p:cNvPr id="4" name="Group 4"/>
          <p:cNvGrpSpPr/>
          <p:nvPr/>
        </p:nvGrpSpPr>
        <p:grpSpPr>
          <a:xfrm rot="-1825711">
            <a:off x="13644889" y="-3482918"/>
            <a:ext cx="5738324" cy="4239373"/>
            <a:chOff x="0" y="0"/>
            <a:chExt cx="8122726" cy="600092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2726" cy="6000927"/>
            </a:xfrm>
            <a:custGeom>
              <a:avLst/>
              <a:gdLst/>
              <a:ahLst/>
              <a:cxnLst/>
              <a:rect l="l" t="t" r="r" b="b"/>
              <a:pathLst>
                <a:path w="8122726" h="6000927">
                  <a:moveTo>
                    <a:pt x="8122726" y="6000927"/>
                  </a:moveTo>
                  <a:lnTo>
                    <a:pt x="0" y="6000927"/>
                  </a:lnTo>
                  <a:lnTo>
                    <a:pt x="0" y="0"/>
                  </a:lnTo>
                  <a:lnTo>
                    <a:pt x="8122726" y="6000927"/>
                  </a:lnTo>
                  <a:close/>
                </a:path>
              </a:pathLst>
            </a:custGeom>
            <a:solidFill>
              <a:srgbClr val="387EB8"/>
            </a:solidFill>
          </p:spPr>
        </p:sp>
      </p:grpSp>
      <p:sp>
        <p:nvSpPr>
          <p:cNvPr id="6" name="Freeform 6"/>
          <p:cNvSpPr/>
          <p:nvPr/>
        </p:nvSpPr>
        <p:spPr>
          <a:xfrm>
            <a:off x="2200047" y="2711796"/>
            <a:ext cx="13084230" cy="7220859"/>
          </a:xfrm>
          <a:custGeom>
            <a:avLst/>
            <a:gdLst/>
            <a:ahLst/>
            <a:cxnLst/>
            <a:rect l="l" t="t" r="r" b="b"/>
            <a:pathLst>
              <a:path w="13084230" h="7220859">
                <a:moveTo>
                  <a:pt x="0" y="0"/>
                </a:moveTo>
                <a:lnTo>
                  <a:pt x="13084230" y="0"/>
                </a:lnTo>
                <a:lnTo>
                  <a:pt x="13084230" y="7220860"/>
                </a:lnTo>
                <a:lnTo>
                  <a:pt x="0" y="72208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4328754" y="1046270"/>
            <a:ext cx="7829003" cy="8713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953"/>
              </a:lnSpc>
            </a:pPr>
            <a:r>
              <a:rPr lang="en-US" sz="5700">
                <a:solidFill>
                  <a:srgbClr val="000000"/>
                </a:solidFill>
                <a:latin typeface="Hind Guntur Bold"/>
              </a:rPr>
              <a:t> User Interface Design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520195">
            <a:off x="13262143" y="-476917"/>
            <a:ext cx="5666917" cy="8232603"/>
            <a:chOff x="0" y="0"/>
            <a:chExt cx="6350000" cy="922495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9224950"/>
            </a:xfrm>
            <a:custGeom>
              <a:avLst/>
              <a:gdLst/>
              <a:ahLst/>
              <a:cxnLst/>
              <a:rect l="l" t="t" r="r" b="b"/>
              <a:pathLst>
                <a:path w="6350000" h="9224950">
                  <a:moveTo>
                    <a:pt x="6350000" y="9224950"/>
                  </a:moveTo>
                  <a:lnTo>
                    <a:pt x="0" y="9224950"/>
                  </a:lnTo>
                  <a:lnTo>
                    <a:pt x="0" y="0"/>
                  </a:lnTo>
                  <a:lnTo>
                    <a:pt x="6350000" y="9224950"/>
                  </a:lnTo>
                  <a:close/>
                </a:path>
              </a:pathLst>
            </a:custGeom>
            <a:solidFill>
              <a:srgbClr val="004AAD"/>
            </a:solidFill>
          </p:spPr>
        </p:sp>
      </p:grpSp>
      <p:grpSp>
        <p:nvGrpSpPr>
          <p:cNvPr id="4" name="Group 4"/>
          <p:cNvGrpSpPr/>
          <p:nvPr/>
        </p:nvGrpSpPr>
        <p:grpSpPr>
          <a:xfrm rot="-1825711">
            <a:off x="13644889" y="-3482918"/>
            <a:ext cx="5738324" cy="4239373"/>
            <a:chOff x="0" y="0"/>
            <a:chExt cx="8122726" cy="600092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2726" cy="6000927"/>
            </a:xfrm>
            <a:custGeom>
              <a:avLst/>
              <a:gdLst/>
              <a:ahLst/>
              <a:cxnLst/>
              <a:rect l="l" t="t" r="r" b="b"/>
              <a:pathLst>
                <a:path w="8122726" h="6000927">
                  <a:moveTo>
                    <a:pt x="8122726" y="6000927"/>
                  </a:moveTo>
                  <a:lnTo>
                    <a:pt x="0" y="6000927"/>
                  </a:lnTo>
                  <a:lnTo>
                    <a:pt x="0" y="0"/>
                  </a:lnTo>
                  <a:lnTo>
                    <a:pt x="8122726" y="6000927"/>
                  </a:lnTo>
                  <a:close/>
                </a:path>
              </a:pathLst>
            </a:custGeom>
            <a:solidFill>
              <a:srgbClr val="387EB8"/>
            </a:solidFill>
          </p:spPr>
        </p:sp>
      </p:grpSp>
      <p:sp>
        <p:nvSpPr>
          <p:cNvPr id="6" name="Freeform 6"/>
          <p:cNvSpPr/>
          <p:nvPr/>
        </p:nvSpPr>
        <p:spPr>
          <a:xfrm>
            <a:off x="2146468" y="2658218"/>
            <a:ext cx="13084230" cy="7220859"/>
          </a:xfrm>
          <a:custGeom>
            <a:avLst/>
            <a:gdLst/>
            <a:ahLst/>
            <a:cxnLst/>
            <a:rect l="l" t="t" r="r" b="b"/>
            <a:pathLst>
              <a:path w="13084230" h="7220859">
                <a:moveTo>
                  <a:pt x="0" y="0"/>
                </a:moveTo>
                <a:lnTo>
                  <a:pt x="13084230" y="0"/>
                </a:lnTo>
                <a:lnTo>
                  <a:pt x="13084230" y="7220859"/>
                </a:lnTo>
                <a:lnTo>
                  <a:pt x="0" y="722085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4328754" y="1046270"/>
            <a:ext cx="7829003" cy="8713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953"/>
              </a:lnSpc>
            </a:pPr>
            <a:r>
              <a:rPr lang="en-US" sz="5700">
                <a:solidFill>
                  <a:srgbClr val="000000"/>
                </a:solidFill>
                <a:latin typeface="Hind Guntur Bold"/>
              </a:rPr>
              <a:t> User Interface Design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A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368161" y="933450"/>
            <a:ext cx="5526987" cy="927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99"/>
              </a:lnSpc>
            </a:pPr>
            <a:r>
              <a:rPr lang="en-US" sz="5499">
                <a:solidFill>
                  <a:srgbClr val="FFFFFF"/>
                </a:solidFill>
                <a:latin typeface="Hind Guntur Bold"/>
              </a:rPr>
              <a:t>Table Of Content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2019901" y="2078519"/>
            <a:ext cx="9933655" cy="63545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9932" lvl="1" indent="-389966" algn="just">
              <a:lnSpc>
                <a:spcPts val="5057"/>
              </a:lnSpc>
              <a:buFont typeface="Arial"/>
              <a:buChar char="•"/>
            </a:pPr>
            <a:r>
              <a:rPr lang="en-US" sz="3612">
                <a:solidFill>
                  <a:srgbClr val="FFFFFF"/>
                </a:solidFill>
                <a:latin typeface="Hind Guntur Medium"/>
              </a:rPr>
              <a:t>Introduction</a:t>
            </a:r>
          </a:p>
          <a:p>
            <a:pPr marL="779932" lvl="1" indent="-389966" algn="just">
              <a:lnSpc>
                <a:spcPts val="5057"/>
              </a:lnSpc>
              <a:buFont typeface="Arial"/>
              <a:buChar char="•"/>
            </a:pPr>
            <a:r>
              <a:rPr lang="en-US" sz="3612">
                <a:solidFill>
                  <a:srgbClr val="FFFFFF"/>
                </a:solidFill>
                <a:latin typeface="Hind Guntur Medium"/>
              </a:rPr>
              <a:t>Project Background</a:t>
            </a:r>
          </a:p>
          <a:p>
            <a:pPr marL="779932" lvl="1" indent="-389966" algn="just">
              <a:lnSpc>
                <a:spcPts val="5057"/>
              </a:lnSpc>
              <a:buFont typeface="Arial"/>
              <a:buChar char="•"/>
            </a:pPr>
            <a:r>
              <a:rPr lang="en-US" sz="3612">
                <a:solidFill>
                  <a:srgbClr val="FFFFFF"/>
                </a:solidFill>
                <a:latin typeface="Hind Guntur Medium"/>
              </a:rPr>
              <a:t>Technology Stack</a:t>
            </a:r>
          </a:p>
          <a:p>
            <a:pPr marL="779932" lvl="1" indent="-389966" algn="just">
              <a:lnSpc>
                <a:spcPts val="5057"/>
              </a:lnSpc>
              <a:buFont typeface="Arial"/>
              <a:buChar char="•"/>
            </a:pPr>
            <a:r>
              <a:rPr lang="en-US" sz="3612">
                <a:solidFill>
                  <a:srgbClr val="FFFFFF"/>
                </a:solidFill>
                <a:latin typeface="Hind Guntur Medium"/>
              </a:rPr>
              <a:t>Database Design</a:t>
            </a:r>
          </a:p>
          <a:p>
            <a:pPr marL="779932" lvl="1" indent="-389966" algn="just">
              <a:lnSpc>
                <a:spcPts val="5057"/>
              </a:lnSpc>
              <a:buFont typeface="Arial"/>
              <a:buChar char="•"/>
            </a:pPr>
            <a:r>
              <a:rPr lang="en-US" sz="3612">
                <a:solidFill>
                  <a:srgbClr val="FFFFFF"/>
                </a:solidFill>
                <a:latin typeface="Hind Guntur Medium"/>
              </a:rPr>
              <a:t>Entity-Relationship (ER) Diagram Explanation</a:t>
            </a:r>
          </a:p>
          <a:p>
            <a:pPr marL="779932" lvl="1" indent="-389966" algn="just">
              <a:lnSpc>
                <a:spcPts val="5057"/>
              </a:lnSpc>
              <a:buFont typeface="Arial"/>
              <a:buChar char="•"/>
            </a:pPr>
            <a:r>
              <a:rPr lang="en-US" sz="3612">
                <a:solidFill>
                  <a:srgbClr val="FFFFFF"/>
                </a:solidFill>
                <a:latin typeface="Hind Guntur Medium"/>
              </a:rPr>
              <a:t>Data Flow</a:t>
            </a:r>
          </a:p>
          <a:p>
            <a:pPr marL="779932" lvl="1" indent="-389966" algn="just">
              <a:lnSpc>
                <a:spcPts val="5057"/>
              </a:lnSpc>
              <a:buFont typeface="Arial"/>
              <a:buChar char="•"/>
            </a:pPr>
            <a:r>
              <a:rPr lang="en-US" sz="3612">
                <a:solidFill>
                  <a:srgbClr val="FFFFFF"/>
                </a:solidFill>
                <a:latin typeface="Hind Guntur Medium"/>
              </a:rPr>
              <a:t>User Interface Design</a:t>
            </a:r>
          </a:p>
          <a:p>
            <a:pPr marL="779932" lvl="1" indent="-389966" algn="just">
              <a:lnSpc>
                <a:spcPts val="5057"/>
              </a:lnSpc>
              <a:buFont typeface="Arial"/>
              <a:buChar char="•"/>
            </a:pPr>
            <a:r>
              <a:rPr lang="en-US" sz="3612">
                <a:solidFill>
                  <a:srgbClr val="FFFFFF"/>
                </a:solidFill>
                <a:latin typeface="Hind Guntur Medium"/>
              </a:rPr>
              <a:t>Future Enhancements</a:t>
            </a:r>
          </a:p>
          <a:p>
            <a:pPr marL="779932" lvl="1" indent="-389966" algn="just">
              <a:lnSpc>
                <a:spcPts val="5057"/>
              </a:lnSpc>
              <a:buFont typeface="Arial"/>
              <a:buChar char="•"/>
            </a:pPr>
            <a:r>
              <a:rPr lang="en-US" sz="3612">
                <a:solidFill>
                  <a:srgbClr val="FFFFFF"/>
                </a:solidFill>
                <a:latin typeface="Hind Guntur Medium"/>
              </a:rPr>
              <a:t>Conclusion</a:t>
            </a:r>
          </a:p>
          <a:p>
            <a:pPr marL="779932" lvl="1" indent="-389966" algn="just">
              <a:lnSpc>
                <a:spcPts val="5057"/>
              </a:lnSpc>
              <a:buFont typeface="Arial"/>
              <a:buChar char="•"/>
            </a:pPr>
            <a:r>
              <a:rPr lang="en-US" sz="3612">
                <a:solidFill>
                  <a:srgbClr val="FFFFFF"/>
                </a:solidFill>
                <a:latin typeface="Hind Guntur Medium"/>
              </a:rPr>
              <a:t>References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520195">
            <a:off x="13262143" y="-476917"/>
            <a:ext cx="5666917" cy="8232603"/>
            <a:chOff x="0" y="0"/>
            <a:chExt cx="6350000" cy="922495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9224950"/>
            </a:xfrm>
            <a:custGeom>
              <a:avLst/>
              <a:gdLst/>
              <a:ahLst/>
              <a:cxnLst/>
              <a:rect l="l" t="t" r="r" b="b"/>
              <a:pathLst>
                <a:path w="6350000" h="9224950">
                  <a:moveTo>
                    <a:pt x="6350000" y="9224950"/>
                  </a:moveTo>
                  <a:lnTo>
                    <a:pt x="0" y="9224950"/>
                  </a:lnTo>
                  <a:lnTo>
                    <a:pt x="0" y="0"/>
                  </a:lnTo>
                  <a:lnTo>
                    <a:pt x="6350000" y="9224950"/>
                  </a:lnTo>
                  <a:close/>
                </a:path>
              </a:pathLst>
            </a:custGeom>
            <a:solidFill>
              <a:srgbClr val="004AAD"/>
            </a:solidFill>
          </p:spPr>
        </p:sp>
      </p:grpSp>
      <p:grpSp>
        <p:nvGrpSpPr>
          <p:cNvPr id="4" name="Group 4"/>
          <p:cNvGrpSpPr/>
          <p:nvPr/>
        </p:nvGrpSpPr>
        <p:grpSpPr>
          <a:xfrm rot="-1825711">
            <a:off x="13644889" y="-3482918"/>
            <a:ext cx="5738324" cy="4239373"/>
            <a:chOff x="0" y="0"/>
            <a:chExt cx="8122726" cy="600092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2726" cy="6000927"/>
            </a:xfrm>
            <a:custGeom>
              <a:avLst/>
              <a:gdLst/>
              <a:ahLst/>
              <a:cxnLst/>
              <a:rect l="l" t="t" r="r" b="b"/>
              <a:pathLst>
                <a:path w="8122726" h="6000927">
                  <a:moveTo>
                    <a:pt x="8122726" y="6000927"/>
                  </a:moveTo>
                  <a:lnTo>
                    <a:pt x="0" y="6000927"/>
                  </a:lnTo>
                  <a:lnTo>
                    <a:pt x="0" y="0"/>
                  </a:lnTo>
                  <a:lnTo>
                    <a:pt x="8122726" y="6000927"/>
                  </a:lnTo>
                  <a:close/>
                </a:path>
              </a:pathLst>
            </a:custGeom>
            <a:solidFill>
              <a:srgbClr val="387EB8"/>
            </a:solidFill>
          </p:spPr>
        </p:sp>
      </p:grpSp>
      <p:sp>
        <p:nvSpPr>
          <p:cNvPr id="6" name="Freeform 6"/>
          <p:cNvSpPr/>
          <p:nvPr/>
        </p:nvSpPr>
        <p:spPr>
          <a:xfrm>
            <a:off x="2226836" y="2685007"/>
            <a:ext cx="13084230" cy="7220859"/>
          </a:xfrm>
          <a:custGeom>
            <a:avLst/>
            <a:gdLst/>
            <a:ahLst/>
            <a:cxnLst/>
            <a:rect l="l" t="t" r="r" b="b"/>
            <a:pathLst>
              <a:path w="13084230" h="7220859">
                <a:moveTo>
                  <a:pt x="0" y="0"/>
                </a:moveTo>
                <a:lnTo>
                  <a:pt x="13084230" y="0"/>
                </a:lnTo>
                <a:lnTo>
                  <a:pt x="13084230" y="7220859"/>
                </a:lnTo>
                <a:lnTo>
                  <a:pt x="0" y="722085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4328754" y="1046270"/>
            <a:ext cx="7829003" cy="8713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953"/>
              </a:lnSpc>
            </a:pPr>
            <a:r>
              <a:rPr lang="en-US" sz="5700">
                <a:solidFill>
                  <a:srgbClr val="000000"/>
                </a:solidFill>
                <a:latin typeface="Hind Guntur Bold"/>
              </a:rPr>
              <a:t> User Interface Design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848532" y="427878"/>
            <a:ext cx="9483914" cy="10778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842"/>
              </a:lnSpc>
            </a:pPr>
            <a:r>
              <a:rPr lang="en-US" sz="6316">
                <a:solidFill>
                  <a:srgbClr val="000000"/>
                </a:solidFill>
                <a:latin typeface="Hind Guntur Bold"/>
              </a:rPr>
              <a:t>Future Enhancements</a:t>
            </a:r>
          </a:p>
        </p:txBody>
      </p:sp>
      <p:grpSp>
        <p:nvGrpSpPr>
          <p:cNvPr id="3" name="Group 3"/>
          <p:cNvGrpSpPr/>
          <p:nvPr/>
        </p:nvGrpSpPr>
        <p:grpSpPr>
          <a:xfrm rot="684001">
            <a:off x="-3123863" y="-5245373"/>
            <a:ext cx="11858709" cy="10235185"/>
            <a:chOff x="0" y="0"/>
            <a:chExt cx="2192440" cy="189228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192440" cy="1892283"/>
            </a:xfrm>
            <a:custGeom>
              <a:avLst/>
              <a:gdLst/>
              <a:ahLst/>
              <a:cxnLst/>
              <a:rect l="l" t="t" r="r" b="b"/>
              <a:pathLst>
                <a:path w="2192440" h="1892283">
                  <a:moveTo>
                    <a:pt x="0" y="0"/>
                  </a:moveTo>
                  <a:lnTo>
                    <a:pt x="1096220" y="1892283"/>
                  </a:lnTo>
                  <a:lnTo>
                    <a:pt x="2192440" y="0"/>
                  </a:lnTo>
                  <a:close/>
                </a:path>
              </a:pathLst>
            </a:custGeom>
            <a:solidFill>
              <a:srgbClr val="387EB8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-754679" y="-1896867"/>
            <a:ext cx="6913866" cy="12720269"/>
            <a:chOff x="0" y="0"/>
            <a:chExt cx="5014050" cy="922495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014051" cy="9224950"/>
            </a:xfrm>
            <a:custGeom>
              <a:avLst/>
              <a:gdLst/>
              <a:ahLst/>
              <a:cxnLst/>
              <a:rect l="l" t="t" r="r" b="b"/>
              <a:pathLst>
                <a:path w="5014051" h="9224950">
                  <a:moveTo>
                    <a:pt x="5014051" y="9224950"/>
                  </a:moveTo>
                  <a:lnTo>
                    <a:pt x="0" y="9224950"/>
                  </a:lnTo>
                  <a:lnTo>
                    <a:pt x="0" y="0"/>
                  </a:lnTo>
                  <a:lnTo>
                    <a:pt x="5014051" y="9224950"/>
                  </a:lnTo>
                  <a:close/>
                </a:path>
              </a:pathLst>
            </a:custGeom>
            <a:solidFill>
              <a:srgbClr val="004AAD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5331038" y="1916019"/>
            <a:ext cx="12518904" cy="8536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75844" lvl="1" indent="-437922" algn="just">
              <a:lnSpc>
                <a:spcPts val="5679"/>
              </a:lnSpc>
              <a:spcBef>
                <a:spcPct val="0"/>
              </a:spcBef>
              <a:buFont typeface="Arial"/>
              <a:buChar char="•"/>
            </a:pPr>
            <a:r>
              <a:rPr lang="en-US" sz="4056">
                <a:solidFill>
                  <a:srgbClr val="000000"/>
                </a:solidFill>
                <a:latin typeface="Hind Guntur Bold"/>
              </a:rPr>
              <a:t>Telemedicine Integration: </a:t>
            </a:r>
            <a:r>
              <a:rPr lang="en-US" sz="4056">
                <a:solidFill>
                  <a:srgbClr val="000000"/>
                </a:solidFill>
                <a:latin typeface="Hind Guntur"/>
              </a:rPr>
              <a:t>Expand services to include remote diagnosis and consultations.</a:t>
            </a:r>
          </a:p>
          <a:p>
            <a:pPr marL="875844" lvl="1" indent="-437922" algn="just">
              <a:lnSpc>
                <a:spcPts val="5679"/>
              </a:lnSpc>
              <a:spcBef>
                <a:spcPct val="0"/>
              </a:spcBef>
              <a:buFont typeface="Arial"/>
              <a:buChar char="•"/>
            </a:pPr>
            <a:r>
              <a:rPr lang="en-US" sz="4056">
                <a:solidFill>
                  <a:srgbClr val="000000"/>
                </a:solidFill>
                <a:latin typeface="Hind Guntur Bold"/>
              </a:rPr>
              <a:t>Machine Learning: </a:t>
            </a:r>
            <a:r>
              <a:rPr lang="en-US" sz="4056">
                <a:solidFill>
                  <a:srgbClr val="000000"/>
                </a:solidFill>
                <a:latin typeface="Hind Guntur"/>
              </a:rPr>
              <a:t>Implement predictive analytics for patient care and hospital logistics.</a:t>
            </a:r>
          </a:p>
          <a:p>
            <a:pPr marL="875844" lvl="1" indent="-437922" algn="just">
              <a:lnSpc>
                <a:spcPts val="5679"/>
              </a:lnSpc>
              <a:spcBef>
                <a:spcPct val="0"/>
              </a:spcBef>
              <a:buFont typeface="Arial"/>
              <a:buChar char="•"/>
            </a:pPr>
            <a:r>
              <a:rPr lang="en-US" sz="4056">
                <a:solidFill>
                  <a:srgbClr val="000000"/>
                </a:solidFill>
                <a:latin typeface="Hind Guntur Bold"/>
              </a:rPr>
              <a:t>Patient Portal Expansion: </a:t>
            </a:r>
            <a:r>
              <a:rPr lang="en-US" sz="4056">
                <a:solidFill>
                  <a:srgbClr val="000000"/>
                </a:solidFill>
                <a:latin typeface="Hind Guntur"/>
              </a:rPr>
              <a:t>Provide patients with more access to their medical records and health management tools.</a:t>
            </a:r>
          </a:p>
          <a:p>
            <a:pPr marL="875844" lvl="1" indent="-437922" algn="just">
              <a:lnSpc>
                <a:spcPts val="5679"/>
              </a:lnSpc>
              <a:spcBef>
                <a:spcPct val="0"/>
              </a:spcBef>
              <a:buFont typeface="Arial"/>
              <a:buChar char="•"/>
            </a:pPr>
            <a:r>
              <a:rPr lang="en-US" sz="4056">
                <a:solidFill>
                  <a:srgbClr val="000000"/>
                </a:solidFill>
                <a:latin typeface="Hind Guntur Bold"/>
              </a:rPr>
              <a:t>Interoperability: </a:t>
            </a:r>
            <a:r>
              <a:rPr lang="en-US" sz="4056">
                <a:solidFill>
                  <a:srgbClr val="000000"/>
                </a:solidFill>
                <a:latin typeface="Hind Guntur"/>
              </a:rPr>
              <a:t>Improve system compatibility with external healthcare databases and services.</a:t>
            </a:r>
          </a:p>
          <a:p>
            <a:pPr marL="875844" lvl="1" indent="-437922" algn="just">
              <a:lnSpc>
                <a:spcPts val="5679"/>
              </a:lnSpc>
              <a:spcBef>
                <a:spcPct val="0"/>
              </a:spcBef>
              <a:buFont typeface="Arial"/>
              <a:buChar char="•"/>
            </a:pPr>
            <a:r>
              <a:rPr lang="en-US" sz="4056">
                <a:solidFill>
                  <a:srgbClr val="000000"/>
                </a:solidFill>
                <a:latin typeface="Hind Guntur Bold"/>
              </a:rPr>
              <a:t>Mobile Application: </a:t>
            </a:r>
            <a:r>
              <a:rPr lang="en-US" sz="4056">
                <a:solidFill>
                  <a:srgbClr val="000000"/>
                </a:solidFill>
                <a:latin typeface="Hind Guntur"/>
              </a:rPr>
              <a:t>Develop a dedicated app for on-the-go access for patients and staff.</a:t>
            </a:r>
          </a:p>
          <a:p>
            <a:pPr algn="just">
              <a:lnSpc>
                <a:spcPts val="5679"/>
              </a:lnSpc>
              <a:spcBef>
                <a:spcPct val="0"/>
              </a:spcBef>
            </a:pPr>
            <a:endParaRPr lang="en-US" sz="4056">
              <a:solidFill>
                <a:srgbClr val="000000"/>
              </a:solidFill>
              <a:latin typeface="Hind Guntur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733269" y="427878"/>
            <a:ext cx="6483521" cy="10778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842"/>
              </a:lnSpc>
            </a:pPr>
            <a:r>
              <a:rPr lang="en-US" sz="6316">
                <a:solidFill>
                  <a:srgbClr val="000000"/>
                </a:solidFill>
                <a:latin typeface="Hind Guntur Bold"/>
              </a:rPr>
              <a:t>Challenges Faced</a:t>
            </a:r>
          </a:p>
        </p:txBody>
      </p:sp>
      <p:grpSp>
        <p:nvGrpSpPr>
          <p:cNvPr id="3" name="Group 3"/>
          <p:cNvGrpSpPr/>
          <p:nvPr/>
        </p:nvGrpSpPr>
        <p:grpSpPr>
          <a:xfrm rot="684001">
            <a:off x="-3123863" y="-5245373"/>
            <a:ext cx="11858709" cy="10235185"/>
            <a:chOff x="0" y="0"/>
            <a:chExt cx="2192440" cy="189228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192440" cy="1892283"/>
            </a:xfrm>
            <a:custGeom>
              <a:avLst/>
              <a:gdLst/>
              <a:ahLst/>
              <a:cxnLst/>
              <a:rect l="l" t="t" r="r" b="b"/>
              <a:pathLst>
                <a:path w="2192440" h="1892283">
                  <a:moveTo>
                    <a:pt x="0" y="0"/>
                  </a:moveTo>
                  <a:lnTo>
                    <a:pt x="1096220" y="1892283"/>
                  </a:lnTo>
                  <a:lnTo>
                    <a:pt x="2192440" y="0"/>
                  </a:lnTo>
                  <a:close/>
                </a:path>
              </a:pathLst>
            </a:custGeom>
            <a:solidFill>
              <a:srgbClr val="387EB8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-754679" y="-1896867"/>
            <a:ext cx="6913866" cy="12720269"/>
            <a:chOff x="0" y="0"/>
            <a:chExt cx="5014050" cy="922495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014051" cy="9224950"/>
            </a:xfrm>
            <a:custGeom>
              <a:avLst/>
              <a:gdLst/>
              <a:ahLst/>
              <a:cxnLst/>
              <a:rect l="l" t="t" r="r" b="b"/>
              <a:pathLst>
                <a:path w="5014051" h="9224950">
                  <a:moveTo>
                    <a:pt x="5014051" y="9224950"/>
                  </a:moveTo>
                  <a:lnTo>
                    <a:pt x="0" y="9224950"/>
                  </a:lnTo>
                  <a:lnTo>
                    <a:pt x="0" y="0"/>
                  </a:lnTo>
                  <a:lnTo>
                    <a:pt x="5014051" y="9224950"/>
                  </a:lnTo>
                  <a:close/>
                </a:path>
              </a:pathLst>
            </a:custGeom>
            <a:solidFill>
              <a:srgbClr val="004AAD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5813244" y="2128575"/>
            <a:ext cx="11955052" cy="73596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03621" lvl="1" indent="-451811" algn="just">
              <a:lnSpc>
                <a:spcPts val="5859"/>
              </a:lnSpc>
              <a:spcBef>
                <a:spcPct val="0"/>
              </a:spcBef>
              <a:buFont typeface="Arial"/>
              <a:buChar char="•"/>
            </a:pPr>
            <a:r>
              <a:rPr lang="en-US" sz="4185">
                <a:solidFill>
                  <a:srgbClr val="000000"/>
                </a:solidFill>
                <a:latin typeface="Hind Guntur Bold"/>
              </a:rPr>
              <a:t>Data Security:</a:t>
            </a:r>
            <a:r>
              <a:rPr lang="en-US" sz="4185">
                <a:solidFill>
                  <a:srgbClr val="000000"/>
                </a:solidFill>
                <a:latin typeface="Hind Guntur"/>
              </a:rPr>
              <a:t> Implementing stringent security measures to protect sensitive patient data.</a:t>
            </a:r>
          </a:p>
          <a:p>
            <a:pPr marL="903621" lvl="1" indent="-451811" algn="just">
              <a:lnSpc>
                <a:spcPts val="5859"/>
              </a:lnSpc>
              <a:spcBef>
                <a:spcPct val="0"/>
              </a:spcBef>
              <a:buFont typeface="Arial"/>
              <a:buChar char="•"/>
            </a:pPr>
            <a:r>
              <a:rPr lang="en-US" sz="4185">
                <a:solidFill>
                  <a:srgbClr val="000000"/>
                </a:solidFill>
                <a:latin typeface="Hind Guntur Bold"/>
              </a:rPr>
              <a:t>User Interface Compatibility: </a:t>
            </a:r>
            <a:r>
              <a:rPr lang="en-US" sz="4185">
                <a:solidFill>
                  <a:srgbClr val="000000"/>
                </a:solidFill>
                <a:latin typeface="Hind Guntur"/>
              </a:rPr>
              <a:t>Ensuring the system is user-friendly across various devices.</a:t>
            </a:r>
          </a:p>
          <a:p>
            <a:pPr marL="903621" lvl="1" indent="-451811" algn="just">
              <a:lnSpc>
                <a:spcPts val="5859"/>
              </a:lnSpc>
              <a:spcBef>
                <a:spcPct val="0"/>
              </a:spcBef>
              <a:buFont typeface="Arial"/>
              <a:buChar char="•"/>
            </a:pPr>
            <a:r>
              <a:rPr lang="en-US" sz="4185">
                <a:solidFill>
                  <a:srgbClr val="000000"/>
                </a:solidFill>
                <a:latin typeface="Hind Guntur Bold"/>
              </a:rPr>
              <a:t>Interdepartmental Data Flow: </a:t>
            </a:r>
            <a:r>
              <a:rPr lang="en-US" sz="4185">
                <a:solidFill>
                  <a:srgbClr val="000000"/>
                </a:solidFill>
                <a:latin typeface="Hind Guntur"/>
              </a:rPr>
              <a:t>Achieving seamless data sharing among different hospital departments.</a:t>
            </a:r>
          </a:p>
          <a:p>
            <a:pPr marL="903621" lvl="1" indent="-451811" algn="just">
              <a:lnSpc>
                <a:spcPts val="5859"/>
              </a:lnSpc>
              <a:spcBef>
                <a:spcPct val="0"/>
              </a:spcBef>
              <a:buFont typeface="Arial"/>
              <a:buChar char="•"/>
            </a:pPr>
            <a:r>
              <a:rPr lang="en-US" sz="4185">
                <a:solidFill>
                  <a:srgbClr val="000000"/>
                </a:solidFill>
                <a:latin typeface="Hind Guntur Bold"/>
              </a:rPr>
              <a:t>Regulatory Compliance: </a:t>
            </a:r>
            <a:r>
              <a:rPr lang="en-US" sz="4185">
                <a:solidFill>
                  <a:srgbClr val="000000"/>
                </a:solidFill>
                <a:latin typeface="Hind Guntur"/>
              </a:rPr>
              <a:t>Aligning system operations with healthcare regulations.</a:t>
            </a:r>
          </a:p>
          <a:p>
            <a:pPr algn="just">
              <a:lnSpc>
                <a:spcPts val="5859"/>
              </a:lnSpc>
              <a:spcBef>
                <a:spcPct val="0"/>
              </a:spcBef>
            </a:pPr>
            <a:endParaRPr lang="en-US" sz="4185">
              <a:solidFill>
                <a:srgbClr val="000000"/>
              </a:solidFill>
              <a:latin typeface="Hind Guntur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9144000" y="427878"/>
            <a:ext cx="4367172" cy="10778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842"/>
              </a:lnSpc>
            </a:pPr>
            <a:r>
              <a:rPr lang="en-US" sz="6316">
                <a:solidFill>
                  <a:srgbClr val="000000"/>
                </a:solidFill>
                <a:latin typeface="Hind Guntur Bold"/>
              </a:rPr>
              <a:t>Conclusion</a:t>
            </a:r>
          </a:p>
        </p:txBody>
      </p:sp>
      <p:grpSp>
        <p:nvGrpSpPr>
          <p:cNvPr id="3" name="Group 3"/>
          <p:cNvGrpSpPr/>
          <p:nvPr/>
        </p:nvGrpSpPr>
        <p:grpSpPr>
          <a:xfrm rot="684001">
            <a:off x="-3123863" y="-5245373"/>
            <a:ext cx="11858709" cy="10235185"/>
            <a:chOff x="0" y="0"/>
            <a:chExt cx="2192440" cy="189228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192440" cy="1892283"/>
            </a:xfrm>
            <a:custGeom>
              <a:avLst/>
              <a:gdLst/>
              <a:ahLst/>
              <a:cxnLst/>
              <a:rect l="l" t="t" r="r" b="b"/>
              <a:pathLst>
                <a:path w="2192440" h="1892283">
                  <a:moveTo>
                    <a:pt x="0" y="0"/>
                  </a:moveTo>
                  <a:lnTo>
                    <a:pt x="1096220" y="1892283"/>
                  </a:lnTo>
                  <a:lnTo>
                    <a:pt x="2192440" y="0"/>
                  </a:lnTo>
                  <a:close/>
                </a:path>
              </a:pathLst>
            </a:custGeom>
            <a:solidFill>
              <a:srgbClr val="387EB8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-754679" y="-1896867"/>
            <a:ext cx="6913866" cy="12720269"/>
            <a:chOff x="0" y="0"/>
            <a:chExt cx="5014050" cy="922495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014051" cy="9224950"/>
            </a:xfrm>
            <a:custGeom>
              <a:avLst/>
              <a:gdLst/>
              <a:ahLst/>
              <a:cxnLst/>
              <a:rect l="l" t="t" r="r" b="b"/>
              <a:pathLst>
                <a:path w="5014051" h="9224950">
                  <a:moveTo>
                    <a:pt x="5014051" y="9224950"/>
                  </a:moveTo>
                  <a:lnTo>
                    <a:pt x="0" y="9224950"/>
                  </a:lnTo>
                  <a:lnTo>
                    <a:pt x="0" y="0"/>
                  </a:lnTo>
                  <a:lnTo>
                    <a:pt x="5014051" y="9224950"/>
                  </a:lnTo>
                  <a:close/>
                </a:path>
              </a:pathLst>
            </a:custGeom>
            <a:solidFill>
              <a:srgbClr val="004AAD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4484789" y="1943554"/>
            <a:ext cx="13287494" cy="73147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03759" lvl="1" indent="-451879" algn="just">
              <a:lnSpc>
                <a:spcPts val="5860"/>
              </a:lnSpc>
              <a:spcBef>
                <a:spcPct val="0"/>
              </a:spcBef>
              <a:buFont typeface="Arial"/>
              <a:buChar char="•"/>
            </a:pPr>
            <a:r>
              <a:rPr lang="en-US" sz="4186">
                <a:solidFill>
                  <a:srgbClr val="000000"/>
                </a:solidFill>
                <a:latin typeface="Hind Guntur Bold"/>
              </a:rPr>
              <a:t>Project Impact: </a:t>
            </a:r>
            <a:r>
              <a:rPr lang="en-US" sz="4186">
                <a:solidFill>
                  <a:srgbClr val="000000"/>
                </a:solidFill>
                <a:latin typeface="Hind Guntur"/>
              </a:rPr>
              <a:t>Successfully digitized hospital management, improving efficiency and patient care.</a:t>
            </a:r>
          </a:p>
          <a:p>
            <a:pPr marL="903759" lvl="1" indent="-451879" algn="just">
              <a:lnSpc>
                <a:spcPts val="5860"/>
              </a:lnSpc>
              <a:spcBef>
                <a:spcPct val="0"/>
              </a:spcBef>
              <a:buFont typeface="Arial"/>
              <a:buChar char="•"/>
            </a:pPr>
            <a:r>
              <a:rPr lang="en-US" sz="4186">
                <a:solidFill>
                  <a:srgbClr val="000000"/>
                </a:solidFill>
                <a:latin typeface="Hind Guntur Bold"/>
              </a:rPr>
              <a:t>Technological Integration: </a:t>
            </a:r>
            <a:r>
              <a:rPr lang="en-US" sz="4186">
                <a:solidFill>
                  <a:srgbClr val="000000"/>
                </a:solidFill>
                <a:latin typeface="Hind Guntur"/>
              </a:rPr>
              <a:t>Showcased the effective use of Python, Django, HTML, and CSS in healthcare.</a:t>
            </a:r>
          </a:p>
          <a:p>
            <a:pPr marL="903759" lvl="1" indent="-451879" algn="just">
              <a:lnSpc>
                <a:spcPts val="5860"/>
              </a:lnSpc>
              <a:spcBef>
                <a:spcPct val="0"/>
              </a:spcBef>
              <a:buFont typeface="Arial"/>
              <a:buChar char="•"/>
            </a:pPr>
            <a:r>
              <a:rPr lang="en-US" sz="4186">
                <a:solidFill>
                  <a:srgbClr val="000000"/>
                </a:solidFill>
                <a:latin typeface="Hind Guntur Bold"/>
              </a:rPr>
              <a:t>Learning Experience: </a:t>
            </a:r>
            <a:r>
              <a:rPr lang="en-US" sz="4186">
                <a:solidFill>
                  <a:srgbClr val="000000"/>
                </a:solidFill>
                <a:latin typeface="Hind Guntur"/>
              </a:rPr>
              <a:t>Gained valuable insights into the complexities of database systems in medical environments.</a:t>
            </a:r>
          </a:p>
          <a:p>
            <a:pPr marL="903759" lvl="1" indent="-451879" algn="just">
              <a:lnSpc>
                <a:spcPts val="5860"/>
              </a:lnSpc>
              <a:spcBef>
                <a:spcPct val="0"/>
              </a:spcBef>
              <a:buFont typeface="Arial"/>
              <a:buChar char="•"/>
            </a:pPr>
            <a:r>
              <a:rPr lang="en-US" sz="4186">
                <a:solidFill>
                  <a:srgbClr val="000000"/>
                </a:solidFill>
                <a:latin typeface="Hind Guntur Bold"/>
              </a:rPr>
              <a:t>Looking Ahead: </a:t>
            </a:r>
            <a:r>
              <a:rPr lang="en-US" sz="4186">
                <a:solidFill>
                  <a:srgbClr val="000000"/>
                </a:solidFill>
                <a:latin typeface="Hind Guntur"/>
              </a:rPr>
              <a:t>Confident in the system’s foundation and potential for future advancements.</a:t>
            </a:r>
          </a:p>
          <a:p>
            <a:pPr algn="just">
              <a:lnSpc>
                <a:spcPts val="5860"/>
              </a:lnSpc>
              <a:spcBef>
                <a:spcPct val="0"/>
              </a:spcBef>
            </a:pPr>
            <a:endParaRPr lang="en-US" sz="4186">
              <a:solidFill>
                <a:srgbClr val="000000"/>
              </a:solidFill>
              <a:latin typeface="Hind Guntur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9733618" y="0"/>
            <a:ext cx="15051364" cy="10287000"/>
            <a:chOff x="0" y="0"/>
            <a:chExt cx="5508856" cy="376508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508856" cy="3765081"/>
            </a:xfrm>
            <a:custGeom>
              <a:avLst/>
              <a:gdLst/>
              <a:ahLst/>
              <a:cxnLst/>
              <a:rect l="l" t="t" r="r" b="b"/>
              <a:pathLst>
                <a:path w="5508856" h="3765081">
                  <a:moveTo>
                    <a:pt x="0" y="0"/>
                  </a:moveTo>
                  <a:lnTo>
                    <a:pt x="3335085" y="0"/>
                  </a:lnTo>
                  <a:lnTo>
                    <a:pt x="5508856" y="3765081"/>
                  </a:lnTo>
                  <a:lnTo>
                    <a:pt x="2173770" y="37650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945B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5508856" cy="3765081"/>
            </a:xfrm>
            <a:custGeom>
              <a:avLst/>
              <a:gdLst/>
              <a:ahLst/>
              <a:cxnLst/>
              <a:rect l="l" t="t" r="r" b="b"/>
              <a:pathLst>
                <a:path w="5508856" h="3765081">
                  <a:moveTo>
                    <a:pt x="0" y="0"/>
                  </a:moveTo>
                  <a:lnTo>
                    <a:pt x="3335085" y="0"/>
                  </a:lnTo>
                  <a:lnTo>
                    <a:pt x="5508856" y="3765081"/>
                  </a:lnTo>
                  <a:lnTo>
                    <a:pt x="2173770" y="37650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9882"/>
              </a:stretch>
            </a:blipFill>
          </p:spPr>
        </p:sp>
      </p:grpSp>
      <p:sp>
        <p:nvSpPr>
          <p:cNvPr id="5" name="TextBox 5"/>
          <p:cNvSpPr txBox="1"/>
          <p:nvPr/>
        </p:nvSpPr>
        <p:spPr>
          <a:xfrm>
            <a:off x="3330738" y="904875"/>
            <a:ext cx="4367172" cy="10778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842"/>
              </a:lnSpc>
            </a:pPr>
            <a:r>
              <a:rPr lang="en-US" sz="6316">
                <a:solidFill>
                  <a:srgbClr val="000000"/>
                </a:solidFill>
                <a:latin typeface="Hind Guntur Bold"/>
              </a:rPr>
              <a:t>References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42325" y="2613504"/>
            <a:ext cx="9144000" cy="45949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26718" lvl="1" indent="-463359" algn="ctr">
              <a:lnSpc>
                <a:spcPts val="5236"/>
              </a:lnSpc>
              <a:buFont typeface="Arial"/>
              <a:buChar char="•"/>
            </a:pPr>
            <a:r>
              <a:rPr lang="en-US" sz="4292">
                <a:solidFill>
                  <a:srgbClr val="000000"/>
                </a:solidFill>
                <a:latin typeface="Hind Guntur Bold"/>
              </a:rPr>
              <a:t>https://docs.djangoproject.com/en/5.0/</a:t>
            </a:r>
          </a:p>
          <a:p>
            <a:pPr marL="926718" lvl="1" indent="-463359" algn="ctr">
              <a:lnSpc>
                <a:spcPts val="5236"/>
              </a:lnSpc>
              <a:buFont typeface="Arial"/>
              <a:buChar char="•"/>
            </a:pPr>
            <a:r>
              <a:rPr lang="en-US" sz="4292">
                <a:solidFill>
                  <a:srgbClr val="000000"/>
                </a:solidFill>
                <a:latin typeface="Hind Guntur Bold"/>
              </a:rPr>
              <a:t>https://www.w3schools.com/</a:t>
            </a:r>
          </a:p>
          <a:p>
            <a:pPr marL="926718" lvl="1" indent="-463359" algn="ctr">
              <a:lnSpc>
                <a:spcPts val="5236"/>
              </a:lnSpc>
              <a:buFont typeface="Arial"/>
              <a:buChar char="•"/>
            </a:pPr>
            <a:r>
              <a:rPr lang="en-US" sz="4292">
                <a:solidFill>
                  <a:srgbClr val="000000"/>
                </a:solidFill>
                <a:latin typeface="Hind Guntur Bold"/>
              </a:rPr>
              <a:t>https://www.webmd.com/cold-and-flu/what-are-epidemics-pandemics-outbreaks</a:t>
            </a:r>
          </a:p>
          <a:p>
            <a:pPr algn="ctr">
              <a:lnSpc>
                <a:spcPts val="5236"/>
              </a:lnSpc>
              <a:spcBef>
                <a:spcPct val="0"/>
              </a:spcBef>
            </a:pPr>
            <a:endParaRPr lang="en-US" sz="4292">
              <a:solidFill>
                <a:srgbClr val="000000"/>
              </a:solidFill>
              <a:latin typeface="Hind Guntur Bold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231498" y="4339443"/>
            <a:ext cx="4795800" cy="10778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842"/>
              </a:lnSpc>
            </a:pPr>
            <a:r>
              <a:rPr lang="en-US" sz="6316">
                <a:solidFill>
                  <a:srgbClr val="000000"/>
                </a:solidFill>
                <a:latin typeface="Hind Guntur Bold"/>
              </a:rPr>
              <a:t>Thank You :)</a:t>
            </a:r>
          </a:p>
        </p:txBody>
      </p:sp>
      <p:grpSp>
        <p:nvGrpSpPr>
          <p:cNvPr id="3" name="Group 3"/>
          <p:cNvGrpSpPr/>
          <p:nvPr/>
        </p:nvGrpSpPr>
        <p:grpSpPr>
          <a:xfrm rot="684001">
            <a:off x="-3123863" y="-5245373"/>
            <a:ext cx="11858709" cy="10235185"/>
            <a:chOff x="0" y="0"/>
            <a:chExt cx="2192440" cy="189228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192440" cy="1892283"/>
            </a:xfrm>
            <a:custGeom>
              <a:avLst/>
              <a:gdLst/>
              <a:ahLst/>
              <a:cxnLst/>
              <a:rect l="l" t="t" r="r" b="b"/>
              <a:pathLst>
                <a:path w="2192440" h="1892283">
                  <a:moveTo>
                    <a:pt x="0" y="0"/>
                  </a:moveTo>
                  <a:lnTo>
                    <a:pt x="1096220" y="1892283"/>
                  </a:lnTo>
                  <a:lnTo>
                    <a:pt x="2192440" y="0"/>
                  </a:lnTo>
                  <a:close/>
                </a:path>
              </a:pathLst>
            </a:custGeom>
            <a:solidFill>
              <a:srgbClr val="387EB8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754679" y="-1896867"/>
            <a:ext cx="6913866" cy="12720269"/>
            <a:chOff x="0" y="0"/>
            <a:chExt cx="5014050" cy="922495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014051" cy="9224950"/>
            </a:xfrm>
            <a:custGeom>
              <a:avLst/>
              <a:gdLst/>
              <a:ahLst/>
              <a:cxnLst/>
              <a:rect l="l" t="t" r="r" b="b"/>
              <a:pathLst>
                <a:path w="5014051" h="9224950">
                  <a:moveTo>
                    <a:pt x="5014051" y="9224950"/>
                  </a:moveTo>
                  <a:lnTo>
                    <a:pt x="0" y="9224950"/>
                  </a:lnTo>
                  <a:lnTo>
                    <a:pt x="0" y="0"/>
                  </a:lnTo>
                  <a:lnTo>
                    <a:pt x="5014051" y="9224950"/>
                  </a:ln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 rot="10433598">
            <a:off x="12255699" y="-926197"/>
            <a:ext cx="5043012" cy="4367248"/>
            <a:chOff x="0" y="0"/>
            <a:chExt cx="6350000" cy="54991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Freeform 4"/>
          <p:cNvSpPr/>
          <p:nvPr/>
        </p:nvSpPr>
        <p:spPr>
          <a:xfrm rot="-9743107">
            <a:off x="14198443" y="167434"/>
            <a:ext cx="12702208" cy="12702208"/>
          </a:xfrm>
          <a:custGeom>
            <a:avLst/>
            <a:gdLst/>
            <a:ahLst/>
            <a:cxnLst/>
            <a:rect l="l" t="t" r="r" b="b"/>
            <a:pathLst>
              <a:path w="12702208" h="12702208">
                <a:moveTo>
                  <a:pt x="0" y="0"/>
                </a:moveTo>
                <a:lnTo>
                  <a:pt x="12702208" y="0"/>
                </a:lnTo>
                <a:lnTo>
                  <a:pt x="12702208" y="12702208"/>
                </a:lnTo>
                <a:lnTo>
                  <a:pt x="0" y="127022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1887159" y="904875"/>
            <a:ext cx="6573779" cy="1127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253"/>
              </a:lnSpc>
            </a:pPr>
            <a:r>
              <a:rPr lang="en-US" sz="6609">
                <a:solidFill>
                  <a:srgbClr val="000000"/>
                </a:solidFill>
                <a:latin typeface="Hind Guntur Bold"/>
              </a:rPr>
              <a:t>Introduction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404953" y="2380166"/>
            <a:ext cx="10981800" cy="58098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85411" lvl="1" indent="-442705" algn="just">
              <a:lnSpc>
                <a:spcPts val="5741"/>
              </a:lnSpc>
              <a:buFont typeface="Arial"/>
              <a:buChar char="•"/>
            </a:pPr>
            <a:r>
              <a:rPr lang="en-US" sz="4101">
                <a:solidFill>
                  <a:srgbClr val="000000"/>
                </a:solidFill>
                <a:latin typeface="Hind Guntur Medium"/>
              </a:rPr>
              <a:t>Digitizes patient management end-to-end.</a:t>
            </a:r>
          </a:p>
          <a:p>
            <a:pPr marL="885411" lvl="1" indent="-442705" algn="just">
              <a:lnSpc>
                <a:spcPts val="5741"/>
              </a:lnSpc>
              <a:buFont typeface="Arial"/>
              <a:buChar char="•"/>
            </a:pPr>
            <a:r>
              <a:rPr lang="en-US" sz="4101">
                <a:solidFill>
                  <a:srgbClr val="000000"/>
                </a:solidFill>
                <a:latin typeface="Hind Guntur Medium"/>
              </a:rPr>
              <a:t>Utilizes Python and Django for efficiency and scalability.</a:t>
            </a:r>
          </a:p>
          <a:p>
            <a:pPr marL="885411" lvl="1" indent="-442705" algn="just">
              <a:lnSpc>
                <a:spcPts val="5741"/>
              </a:lnSpc>
              <a:buFont typeface="Arial"/>
              <a:buChar char="•"/>
            </a:pPr>
            <a:r>
              <a:rPr lang="en-US" sz="4101">
                <a:solidFill>
                  <a:srgbClr val="000000"/>
                </a:solidFill>
                <a:latin typeface="Hind Guntur Medium"/>
              </a:rPr>
              <a:t>Employs HTML, CSS and Java script for a user-friendly interface.</a:t>
            </a:r>
          </a:p>
          <a:p>
            <a:pPr marL="885411" lvl="1" indent="-442705" algn="just">
              <a:lnSpc>
                <a:spcPts val="5741"/>
              </a:lnSpc>
              <a:buFont typeface="Arial"/>
              <a:buChar char="•"/>
            </a:pPr>
            <a:r>
              <a:rPr lang="en-US" sz="4101">
                <a:solidFill>
                  <a:srgbClr val="000000"/>
                </a:solidFill>
                <a:latin typeface="Hind Guntur Medium"/>
              </a:rPr>
              <a:t>Aims to meet the dynamic needs of healthcare institutions</a:t>
            </a:r>
          </a:p>
          <a:p>
            <a:pPr algn="just">
              <a:lnSpc>
                <a:spcPts val="5741"/>
              </a:lnSpc>
            </a:pPr>
            <a:endParaRPr lang="en-US" sz="4101">
              <a:solidFill>
                <a:srgbClr val="000000"/>
              </a:solidFill>
              <a:latin typeface="Hind Guntur Medium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639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419379">
            <a:off x="702643" y="-1014160"/>
            <a:ext cx="12563394" cy="12315321"/>
            <a:chOff x="0" y="0"/>
            <a:chExt cx="1930400" cy="189228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30400" cy="1892283"/>
            </a:xfrm>
            <a:custGeom>
              <a:avLst/>
              <a:gdLst/>
              <a:ahLst/>
              <a:cxnLst/>
              <a:rect l="l" t="t" r="r" b="b"/>
              <a:pathLst>
                <a:path w="1930400" h="1892283">
                  <a:moveTo>
                    <a:pt x="0" y="0"/>
                  </a:moveTo>
                  <a:lnTo>
                    <a:pt x="965200" y="1892283"/>
                  </a:lnTo>
                  <a:lnTo>
                    <a:pt x="1930400" y="0"/>
                  </a:lnTo>
                  <a:close/>
                </a:path>
              </a:pathLst>
            </a:custGeom>
            <a:solidFill>
              <a:srgbClr val="004AAD">
                <a:alpha val="94902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-1240494" y="-2030813"/>
            <a:ext cx="8756005" cy="12720269"/>
            <a:chOff x="0" y="0"/>
            <a:chExt cx="6350000" cy="922495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9224950"/>
            </a:xfrm>
            <a:custGeom>
              <a:avLst/>
              <a:gdLst/>
              <a:ahLst/>
              <a:cxnLst/>
              <a:rect l="l" t="t" r="r" b="b"/>
              <a:pathLst>
                <a:path w="6350000" h="9224950">
                  <a:moveTo>
                    <a:pt x="6350000" y="9224950"/>
                  </a:moveTo>
                  <a:lnTo>
                    <a:pt x="0" y="9224950"/>
                  </a:lnTo>
                  <a:lnTo>
                    <a:pt x="0" y="0"/>
                  </a:lnTo>
                  <a:lnTo>
                    <a:pt x="6350000" y="9224950"/>
                  </a:lnTo>
                  <a:close/>
                </a:path>
              </a:pathLst>
            </a:custGeom>
            <a:solidFill>
              <a:srgbClr val="1D639E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955613" y="2766022"/>
            <a:ext cx="14978156" cy="59051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195359" lvl="1" indent="-597679" algn="just">
              <a:lnSpc>
                <a:spcPts val="6643"/>
              </a:lnSpc>
              <a:buFont typeface="Arial"/>
              <a:buChar char="•"/>
            </a:pPr>
            <a:r>
              <a:rPr lang="en-US" sz="5536">
                <a:solidFill>
                  <a:srgbClr val="FFFFFF"/>
                </a:solidFill>
                <a:latin typeface="Hind Guntur Medium"/>
              </a:rPr>
              <a:t>Centralizes patient records and schedules.</a:t>
            </a:r>
          </a:p>
          <a:p>
            <a:pPr marL="1195359" lvl="1" indent="-597679" algn="just">
              <a:lnSpc>
                <a:spcPts val="6643"/>
              </a:lnSpc>
              <a:buFont typeface="Arial"/>
              <a:buChar char="•"/>
            </a:pPr>
            <a:r>
              <a:rPr lang="en-US" sz="5536">
                <a:solidFill>
                  <a:srgbClr val="FFFFFF"/>
                </a:solidFill>
                <a:latin typeface="Hind Guntur Medium"/>
              </a:rPr>
              <a:t>Provides administrative control over data.</a:t>
            </a:r>
          </a:p>
          <a:p>
            <a:pPr marL="1195359" lvl="1" indent="-597679" algn="just">
              <a:lnSpc>
                <a:spcPts val="6643"/>
              </a:lnSpc>
              <a:buFont typeface="Arial"/>
              <a:buChar char="•"/>
            </a:pPr>
            <a:r>
              <a:rPr lang="en-US" sz="5536">
                <a:solidFill>
                  <a:srgbClr val="FFFFFF"/>
                </a:solidFill>
                <a:latin typeface="Hind Guntur Medium"/>
              </a:rPr>
              <a:t>Addresses issues like data fragmentation and manual errors.</a:t>
            </a:r>
          </a:p>
          <a:p>
            <a:pPr marL="1195359" lvl="1" indent="-597679" algn="just">
              <a:lnSpc>
                <a:spcPts val="6643"/>
              </a:lnSpc>
              <a:spcBef>
                <a:spcPct val="0"/>
              </a:spcBef>
              <a:buFont typeface="Arial"/>
              <a:buChar char="•"/>
            </a:pPr>
            <a:r>
              <a:rPr lang="en-US" sz="5536">
                <a:solidFill>
                  <a:srgbClr val="FFFFFF"/>
                </a:solidFill>
                <a:latin typeface="Hind Guntur Medium"/>
              </a:rPr>
              <a:t>Streamlines operations for error-resistant management.</a:t>
            </a:r>
          </a:p>
          <a:p>
            <a:pPr algn="just">
              <a:lnSpc>
                <a:spcPts val="6643"/>
              </a:lnSpc>
              <a:spcBef>
                <a:spcPct val="0"/>
              </a:spcBef>
            </a:pPr>
            <a:endParaRPr lang="en-US" sz="5536">
              <a:solidFill>
                <a:srgbClr val="FFFFFF"/>
              </a:solidFill>
              <a:latin typeface="Hind Guntur Medium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5623675" y="1323381"/>
            <a:ext cx="7040651" cy="954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97"/>
              </a:lnSpc>
              <a:spcBef>
                <a:spcPct val="0"/>
              </a:spcBef>
            </a:pPr>
            <a:r>
              <a:rPr lang="en-US" sz="6331">
                <a:solidFill>
                  <a:srgbClr val="FFFFFF"/>
                </a:solidFill>
                <a:latin typeface="Hind Guntur Medium"/>
              </a:rPr>
              <a:t>Project Background: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666" b="-16666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2092187" y="3766955"/>
            <a:ext cx="2319323" cy="2319323"/>
            <a:chOff x="0" y="0"/>
            <a:chExt cx="6355080" cy="635508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5884339" y="3766955"/>
            <a:ext cx="2319323" cy="2319323"/>
            <a:chOff x="0" y="0"/>
            <a:chExt cx="6355080" cy="635508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9742524" y="3766955"/>
            <a:ext cx="2319323" cy="2319323"/>
            <a:chOff x="0" y="0"/>
            <a:chExt cx="6355080" cy="635508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13567693" y="3766955"/>
            <a:ext cx="2319323" cy="2319323"/>
            <a:chOff x="0" y="0"/>
            <a:chExt cx="6355080" cy="635508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1" name="Freeform 11"/>
          <p:cNvSpPr/>
          <p:nvPr/>
        </p:nvSpPr>
        <p:spPr>
          <a:xfrm>
            <a:off x="2438561" y="4117766"/>
            <a:ext cx="1626575" cy="1617703"/>
          </a:xfrm>
          <a:custGeom>
            <a:avLst/>
            <a:gdLst/>
            <a:ahLst/>
            <a:cxnLst/>
            <a:rect l="l" t="t" r="r" b="b"/>
            <a:pathLst>
              <a:path w="1626575" h="1617703">
                <a:moveTo>
                  <a:pt x="0" y="0"/>
                </a:moveTo>
                <a:lnTo>
                  <a:pt x="1626575" y="0"/>
                </a:lnTo>
                <a:lnTo>
                  <a:pt x="1626575" y="1617703"/>
                </a:lnTo>
                <a:lnTo>
                  <a:pt x="0" y="16177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6234330" y="4089695"/>
            <a:ext cx="1384119" cy="1762189"/>
          </a:xfrm>
          <a:custGeom>
            <a:avLst/>
            <a:gdLst/>
            <a:ahLst/>
            <a:cxnLst/>
            <a:rect l="l" t="t" r="r" b="b"/>
            <a:pathLst>
              <a:path w="1384119" h="1762189">
                <a:moveTo>
                  <a:pt x="0" y="0"/>
                </a:moveTo>
                <a:lnTo>
                  <a:pt x="1384119" y="0"/>
                </a:lnTo>
                <a:lnTo>
                  <a:pt x="1384119" y="1762189"/>
                </a:lnTo>
                <a:lnTo>
                  <a:pt x="0" y="176218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9881358" y="4627420"/>
            <a:ext cx="2041657" cy="686739"/>
          </a:xfrm>
          <a:custGeom>
            <a:avLst/>
            <a:gdLst/>
            <a:ahLst/>
            <a:cxnLst/>
            <a:rect l="l" t="t" r="r" b="b"/>
            <a:pathLst>
              <a:path w="2041657" h="686739">
                <a:moveTo>
                  <a:pt x="0" y="0"/>
                </a:moveTo>
                <a:lnTo>
                  <a:pt x="2041656" y="0"/>
                </a:lnTo>
                <a:lnTo>
                  <a:pt x="2041656" y="686739"/>
                </a:lnTo>
                <a:lnTo>
                  <a:pt x="0" y="68673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>
            <a:off x="14024777" y="4117766"/>
            <a:ext cx="1405155" cy="1620200"/>
          </a:xfrm>
          <a:custGeom>
            <a:avLst/>
            <a:gdLst/>
            <a:ahLst/>
            <a:cxnLst/>
            <a:rect l="l" t="t" r="r" b="b"/>
            <a:pathLst>
              <a:path w="1405155" h="1620200">
                <a:moveTo>
                  <a:pt x="0" y="0"/>
                </a:moveTo>
                <a:lnTo>
                  <a:pt x="1405155" y="0"/>
                </a:lnTo>
                <a:lnTo>
                  <a:pt x="1405155" y="1620200"/>
                </a:lnTo>
                <a:lnTo>
                  <a:pt x="0" y="16202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TextBox 15"/>
          <p:cNvSpPr txBox="1"/>
          <p:nvPr/>
        </p:nvSpPr>
        <p:spPr>
          <a:xfrm>
            <a:off x="4637120" y="1283044"/>
            <a:ext cx="8930573" cy="14266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627"/>
              </a:lnSpc>
            </a:pPr>
            <a:r>
              <a:rPr lang="en-US" sz="8305">
                <a:solidFill>
                  <a:srgbClr val="000000"/>
                </a:solidFill>
                <a:latin typeface="Hind Guntur Bold"/>
              </a:rPr>
              <a:t>Technology Stack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707750" y="7226470"/>
            <a:ext cx="3088199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00"/>
              </a:lnSpc>
            </a:pPr>
            <a:r>
              <a:rPr lang="en-US" sz="3000">
                <a:solidFill>
                  <a:srgbClr val="000000"/>
                </a:solidFill>
                <a:latin typeface="Hind Guntur Semi-Bold"/>
              </a:rPr>
              <a:t>Python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5696534" y="7191258"/>
            <a:ext cx="2694933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00"/>
              </a:lnSpc>
            </a:pPr>
            <a:r>
              <a:rPr lang="en-US" sz="3000">
                <a:solidFill>
                  <a:srgbClr val="000000"/>
                </a:solidFill>
                <a:latin typeface="Hind Guntur Semi-Bold"/>
              </a:rPr>
              <a:t>Django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8985519" y="7156047"/>
            <a:ext cx="3833333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00"/>
              </a:lnSpc>
            </a:pPr>
            <a:r>
              <a:rPr lang="en-US" sz="3000">
                <a:solidFill>
                  <a:srgbClr val="000000"/>
                </a:solidFill>
                <a:latin typeface="Hind Guntur Semi-Bold"/>
              </a:rPr>
              <a:t>HTML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2810688" y="7117947"/>
            <a:ext cx="3833333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00"/>
              </a:lnSpc>
            </a:pPr>
            <a:r>
              <a:rPr lang="en-US" sz="3000">
                <a:solidFill>
                  <a:srgbClr val="000000"/>
                </a:solidFill>
                <a:latin typeface="Hind Guntur Bold"/>
              </a:rPr>
              <a:t>CSS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9733618" y="0"/>
            <a:ext cx="15051364" cy="10287000"/>
            <a:chOff x="0" y="0"/>
            <a:chExt cx="5508856" cy="376508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508856" cy="3765081"/>
            </a:xfrm>
            <a:custGeom>
              <a:avLst/>
              <a:gdLst/>
              <a:ahLst/>
              <a:cxnLst/>
              <a:rect l="l" t="t" r="r" b="b"/>
              <a:pathLst>
                <a:path w="5508856" h="3765081">
                  <a:moveTo>
                    <a:pt x="0" y="0"/>
                  </a:moveTo>
                  <a:lnTo>
                    <a:pt x="3335085" y="0"/>
                  </a:lnTo>
                  <a:lnTo>
                    <a:pt x="5508856" y="3765081"/>
                  </a:lnTo>
                  <a:lnTo>
                    <a:pt x="2173770" y="37650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945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0" y="0"/>
              <a:ext cx="5508856" cy="3765081"/>
            </a:xfrm>
            <a:custGeom>
              <a:avLst/>
              <a:gdLst/>
              <a:ahLst/>
              <a:cxnLst/>
              <a:rect l="l" t="t" r="r" b="b"/>
              <a:pathLst>
                <a:path w="5508856" h="3765081">
                  <a:moveTo>
                    <a:pt x="0" y="0"/>
                  </a:moveTo>
                  <a:lnTo>
                    <a:pt x="3335085" y="0"/>
                  </a:lnTo>
                  <a:lnTo>
                    <a:pt x="5508856" y="3765081"/>
                  </a:lnTo>
                  <a:lnTo>
                    <a:pt x="2173770" y="37650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309" r="-1309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577927" y="102761"/>
            <a:ext cx="5892590" cy="18423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262"/>
              </a:lnSpc>
            </a:pPr>
            <a:endParaRPr/>
          </a:p>
          <a:p>
            <a:pPr>
              <a:lnSpc>
                <a:spcPts val="6921"/>
              </a:lnSpc>
            </a:pPr>
            <a:r>
              <a:rPr lang="en-US" sz="5673">
                <a:solidFill>
                  <a:srgbClr val="000000"/>
                </a:solidFill>
                <a:latin typeface="Hind Guntur Bold"/>
              </a:rPr>
              <a:t>Database Design</a:t>
            </a:r>
          </a:p>
          <a:p>
            <a:pPr>
              <a:lnSpc>
                <a:spcPts val="1389"/>
              </a:lnSpc>
            </a:pPr>
            <a:endParaRPr lang="en-US" sz="5673">
              <a:solidFill>
                <a:srgbClr val="000000"/>
              </a:solidFill>
              <a:latin typeface="Hind Guntur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577927" y="2095635"/>
            <a:ext cx="10615082" cy="7588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339"/>
              </a:lnSpc>
            </a:pPr>
            <a:r>
              <a:rPr lang="en-US" sz="3099">
                <a:solidFill>
                  <a:srgbClr val="000000"/>
                </a:solidFill>
                <a:latin typeface="Hind Guntur Bold"/>
              </a:rPr>
              <a:t>Core Database Technology:</a:t>
            </a:r>
            <a:r>
              <a:rPr lang="en-US" sz="3099">
                <a:solidFill>
                  <a:srgbClr val="000000"/>
                </a:solidFill>
                <a:latin typeface="Hind Guntur"/>
              </a:rPr>
              <a:t> Utilized SQLite, a lightweight, file-based database system known for its reliability, simplicity, and minimal configuration requirements.</a:t>
            </a:r>
          </a:p>
          <a:p>
            <a:pPr algn="just">
              <a:lnSpc>
                <a:spcPts val="4339"/>
              </a:lnSpc>
            </a:pPr>
            <a:endParaRPr lang="en-US" sz="3099">
              <a:solidFill>
                <a:srgbClr val="000000"/>
              </a:solidFill>
              <a:latin typeface="Hind Guntur"/>
            </a:endParaRPr>
          </a:p>
          <a:p>
            <a:pPr algn="just">
              <a:lnSpc>
                <a:spcPts val="4339"/>
              </a:lnSpc>
            </a:pPr>
            <a:r>
              <a:rPr lang="en-US" sz="3099">
                <a:solidFill>
                  <a:srgbClr val="000000"/>
                </a:solidFill>
                <a:latin typeface="Hind Guntur Semi-Bold"/>
              </a:rPr>
              <a:t>Data Management</a:t>
            </a:r>
            <a:r>
              <a:rPr lang="en-US" sz="3099">
                <a:solidFill>
                  <a:srgbClr val="000000"/>
                </a:solidFill>
                <a:latin typeface="Hind Guntur"/>
              </a:rPr>
              <a:t>: Designed for efficient data storage, retrieval, and manipulation, ensuring that all hospital data is organized and easily accessible.</a:t>
            </a:r>
          </a:p>
          <a:p>
            <a:pPr algn="just">
              <a:lnSpc>
                <a:spcPts val="4339"/>
              </a:lnSpc>
            </a:pPr>
            <a:endParaRPr lang="en-US" sz="3099">
              <a:solidFill>
                <a:srgbClr val="000000"/>
              </a:solidFill>
              <a:latin typeface="Hind Guntur"/>
            </a:endParaRPr>
          </a:p>
          <a:p>
            <a:pPr algn="just">
              <a:lnSpc>
                <a:spcPts val="4339"/>
              </a:lnSpc>
            </a:pPr>
            <a:r>
              <a:rPr lang="en-US" sz="3099">
                <a:solidFill>
                  <a:srgbClr val="000000"/>
                </a:solidFill>
                <a:latin typeface="Hind Guntur Bold"/>
              </a:rPr>
              <a:t>Real-time Access:</a:t>
            </a:r>
            <a:r>
              <a:rPr lang="en-US" sz="3099">
                <a:solidFill>
                  <a:srgbClr val="000000"/>
                </a:solidFill>
                <a:latin typeface="Hind Guntur"/>
              </a:rPr>
              <a:t> Provides real-time access to data, enabling immediate updates and retrieval which is crucial for time-sensitive hospital operations.</a:t>
            </a:r>
          </a:p>
          <a:p>
            <a:pPr algn="just">
              <a:lnSpc>
                <a:spcPts val="4339"/>
              </a:lnSpc>
            </a:pPr>
            <a:endParaRPr lang="en-US" sz="3099">
              <a:solidFill>
                <a:srgbClr val="000000"/>
              </a:solidFill>
              <a:latin typeface="Hind Guntur"/>
            </a:endParaRPr>
          </a:p>
          <a:p>
            <a:pPr algn="just">
              <a:lnSpc>
                <a:spcPts val="4339"/>
              </a:lnSpc>
            </a:pPr>
            <a:r>
              <a:rPr lang="en-US" sz="3099">
                <a:solidFill>
                  <a:srgbClr val="000000"/>
                </a:solidFill>
                <a:latin typeface="Hind Guntur Semi-Bold"/>
              </a:rPr>
              <a:t>Scalability</a:t>
            </a:r>
            <a:r>
              <a:rPr lang="en-US" sz="3099">
                <a:solidFill>
                  <a:srgbClr val="000000"/>
                </a:solidFill>
                <a:latin typeface="Hind Guntur"/>
              </a:rPr>
              <a:t>: The database architecture is scalable, capable of handling an increasing amount of data as the hospital grows.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684001">
            <a:off x="-3103165" y="-5245373"/>
            <a:ext cx="11858709" cy="10235185"/>
            <a:chOff x="0" y="0"/>
            <a:chExt cx="2192440" cy="189228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92440" cy="1892283"/>
            </a:xfrm>
            <a:custGeom>
              <a:avLst/>
              <a:gdLst/>
              <a:ahLst/>
              <a:cxnLst/>
              <a:rect l="l" t="t" r="r" b="b"/>
              <a:pathLst>
                <a:path w="2192440" h="1892283">
                  <a:moveTo>
                    <a:pt x="0" y="0"/>
                  </a:moveTo>
                  <a:lnTo>
                    <a:pt x="1096220" y="1892283"/>
                  </a:lnTo>
                  <a:lnTo>
                    <a:pt x="2192440" y="0"/>
                  </a:lnTo>
                  <a:close/>
                </a:path>
              </a:pathLst>
            </a:custGeom>
            <a:solidFill>
              <a:srgbClr val="387EB8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-733981" y="-1896867"/>
            <a:ext cx="6913866" cy="12720269"/>
            <a:chOff x="0" y="0"/>
            <a:chExt cx="5014050" cy="922495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014051" cy="9224950"/>
            </a:xfrm>
            <a:custGeom>
              <a:avLst/>
              <a:gdLst/>
              <a:ahLst/>
              <a:cxnLst/>
              <a:rect l="l" t="t" r="r" b="b"/>
              <a:pathLst>
                <a:path w="5014051" h="9224950">
                  <a:moveTo>
                    <a:pt x="5014051" y="9224950"/>
                  </a:moveTo>
                  <a:lnTo>
                    <a:pt x="0" y="9224950"/>
                  </a:lnTo>
                  <a:lnTo>
                    <a:pt x="0" y="0"/>
                  </a:lnTo>
                  <a:lnTo>
                    <a:pt x="5014051" y="9224950"/>
                  </a:lnTo>
                  <a:close/>
                </a:path>
              </a:pathLst>
            </a:custGeom>
            <a:solidFill>
              <a:srgbClr val="004AAD"/>
            </a:solidFill>
          </p:spPr>
        </p:sp>
      </p:grpSp>
      <p:sp>
        <p:nvSpPr>
          <p:cNvPr id="6" name="Freeform 6"/>
          <p:cNvSpPr/>
          <p:nvPr/>
        </p:nvSpPr>
        <p:spPr>
          <a:xfrm>
            <a:off x="5807393" y="1316564"/>
            <a:ext cx="12480607" cy="8970436"/>
          </a:xfrm>
          <a:custGeom>
            <a:avLst/>
            <a:gdLst/>
            <a:ahLst/>
            <a:cxnLst/>
            <a:rect l="l" t="t" r="r" b="b"/>
            <a:pathLst>
              <a:path w="12480607" h="8970436">
                <a:moveTo>
                  <a:pt x="0" y="0"/>
                </a:moveTo>
                <a:lnTo>
                  <a:pt x="12480607" y="0"/>
                </a:lnTo>
                <a:lnTo>
                  <a:pt x="12480607" y="8970436"/>
                </a:lnTo>
                <a:lnTo>
                  <a:pt x="0" y="89704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9139238" y="4962525"/>
            <a:ext cx="9525" cy="361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9"/>
              </a:lnSpc>
              <a:spcBef>
                <a:spcPct val="0"/>
              </a:spcBef>
            </a:pPr>
            <a:endParaRPr/>
          </a:p>
        </p:txBody>
      </p:sp>
      <p:sp>
        <p:nvSpPr>
          <p:cNvPr id="8" name="TextBox 8"/>
          <p:cNvSpPr txBox="1"/>
          <p:nvPr/>
        </p:nvSpPr>
        <p:spPr>
          <a:xfrm>
            <a:off x="7441361" y="180283"/>
            <a:ext cx="4417470" cy="1056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65"/>
              </a:lnSpc>
            </a:pPr>
            <a:r>
              <a:rPr lang="en-US" sz="6189">
                <a:solidFill>
                  <a:srgbClr val="000000"/>
                </a:solidFill>
                <a:latin typeface="Canva Sans Bold"/>
              </a:rPr>
              <a:t>ER Diagram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3888" b="-1388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663936" y="895350"/>
            <a:ext cx="13114261" cy="1128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12"/>
              </a:lnSpc>
            </a:pPr>
            <a:r>
              <a:rPr lang="en-US" sz="6580">
                <a:solidFill>
                  <a:srgbClr val="FFFFFF"/>
                </a:solidFill>
                <a:latin typeface="Hind Guntur Bold"/>
              </a:rPr>
              <a:t>Entity-Relationship (ER) Diagram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188332" y="2619375"/>
            <a:ext cx="13589865" cy="61024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92453" lvl="1" indent="-546227" algn="just">
              <a:lnSpc>
                <a:spcPts val="6071"/>
              </a:lnSpc>
              <a:buFont typeface="Arial"/>
              <a:buChar char="•"/>
            </a:pPr>
            <a:r>
              <a:rPr lang="en-US" sz="5059">
                <a:solidFill>
                  <a:srgbClr val="FFFFFF"/>
                </a:solidFill>
                <a:latin typeface="Hind Guntur Medium"/>
              </a:rPr>
              <a:t>Maps relationships between Patients, Doctors, Appointments, and Staff.</a:t>
            </a:r>
          </a:p>
          <a:p>
            <a:pPr marL="1092453" lvl="1" indent="-546227" algn="just">
              <a:lnSpc>
                <a:spcPts val="6071"/>
              </a:lnSpc>
              <a:buFont typeface="Arial"/>
              <a:buChar char="•"/>
            </a:pPr>
            <a:r>
              <a:rPr lang="en-US" sz="5059">
                <a:solidFill>
                  <a:srgbClr val="FFFFFF"/>
                </a:solidFill>
                <a:latin typeface="Hind Guntur Medium"/>
              </a:rPr>
              <a:t>Highlights real-world hospital ecosystem interactions.</a:t>
            </a:r>
          </a:p>
          <a:p>
            <a:pPr marL="1092453" lvl="1" indent="-546227" algn="just">
              <a:lnSpc>
                <a:spcPts val="6071"/>
              </a:lnSpc>
              <a:buFont typeface="Arial"/>
              <a:buChar char="•"/>
            </a:pPr>
            <a:r>
              <a:rPr lang="en-US" sz="5059">
                <a:solidFill>
                  <a:srgbClr val="FFFFFF"/>
                </a:solidFill>
                <a:latin typeface="Hind Guntur Medium"/>
              </a:rPr>
              <a:t>Patient-Doctor-Appointment links establish care schedules.</a:t>
            </a:r>
          </a:p>
          <a:p>
            <a:pPr marL="1092453" lvl="1" indent="-546227" algn="just">
              <a:lnSpc>
                <a:spcPts val="6071"/>
              </a:lnSpc>
              <a:buFont typeface="Arial"/>
              <a:buChar char="•"/>
            </a:pPr>
            <a:r>
              <a:rPr lang="en-US" sz="5059">
                <a:solidFill>
                  <a:srgbClr val="FFFFFF"/>
                </a:solidFill>
                <a:latin typeface="Hind Guntur Medium"/>
              </a:rPr>
              <a:t>Ensures database logic, consistency, and integrity.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 rot="948697">
            <a:off x="6684589" y="7720280"/>
            <a:ext cx="5043012" cy="4367248"/>
            <a:chOff x="0" y="0"/>
            <a:chExt cx="6350000" cy="54991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366994">
                <a:alpha val="96863"/>
              </a:srgbClr>
            </a:solidFill>
          </p:spPr>
        </p:sp>
      </p:grpSp>
      <p:sp>
        <p:nvSpPr>
          <p:cNvPr id="4" name="Freeform 4"/>
          <p:cNvSpPr/>
          <p:nvPr/>
        </p:nvSpPr>
        <p:spPr>
          <a:xfrm rot="10023804">
            <a:off x="9165806" y="-1906695"/>
            <a:ext cx="12702208" cy="12702208"/>
          </a:xfrm>
          <a:custGeom>
            <a:avLst/>
            <a:gdLst/>
            <a:ahLst/>
            <a:cxnLst/>
            <a:rect l="l" t="t" r="r" b="b"/>
            <a:pathLst>
              <a:path w="12702208" h="12702208">
                <a:moveTo>
                  <a:pt x="0" y="0"/>
                </a:moveTo>
                <a:lnTo>
                  <a:pt x="12702208" y="0"/>
                </a:lnTo>
                <a:lnTo>
                  <a:pt x="12702208" y="12702208"/>
                </a:lnTo>
                <a:lnTo>
                  <a:pt x="0" y="127022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440290" y="1028700"/>
            <a:ext cx="1298094" cy="1458533"/>
          </a:xfrm>
          <a:custGeom>
            <a:avLst/>
            <a:gdLst/>
            <a:ahLst/>
            <a:cxnLst/>
            <a:rect l="l" t="t" r="r" b="b"/>
            <a:pathLst>
              <a:path w="1298094" h="1458533">
                <a:moveTo>
                  <a:pt x="0" y="0"/>
                </a:moveTo>
                <a:lnTo>
                  <a:pt x="1298095" y="0"/>
                </a:lnTo>
                <a:lnTo>
                  <a:pt x="1298095" y="1458533"/>
                </a:lnTo>
                <a:lnTo>
                  <a:pt x="0" y="14585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954355" y="2835045"/>
            <a:ext cx="1757035" cy="1440768"/>
          </a:xfrm>
          <a:custGeom>
            <a:avLst/>
            <a:gdLst/>
            <a:ahLst/>
            <a:cxnLst/>
            <a:rect l="l" t="t" r="r" b="b"/>
            <a:pathLst>
              <a:path w="1757035" h="1440768">
                <a:moveTo>
                  <a:pt x="0" y="0"/>
                </a:moveTo>
                <a:lnTo>
                  <a:pt x="1757035" y="0"/>
                </a:lnTo>
                <a:lnTo>
                  <a:pt x="1757035" y="1440768"/>
                </a:lnTo>
                <a:lnTo>
                  <a:pt x="0" y="144076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-670276" y="2725358"/>
            <a:ext cx="10054017" cy="8300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891"/>
              </a:lnSpc>
            </a:pPr>
            <a:r>
              <a:rPr lang="en-US" sz="4922">
                <a:solidFill>
                  <a:srgbClr val="000000"/>
                </a:solidFill>
                <a:latin typeface="Hind Guntur Bold"/>
              </a:rPr>
              <a:t>Database Features &amp; Security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0" y="3803801"/>
            <a:ext cx="8498687" cy="2654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27003" lvl="1" indent="-413502">
              <a:lnSpc>
                <a:spcPts val="5362"/>
              </a:lnSpc>
              <a:buFont typeface="Arial"/>
              <a:buChar char="•"/>
            </a:pPr>
            <a:r>
              <a:rPr lang="en-US" sz="3830">
                <a:solidFill>
                  <a:srgbClr val="000000"/>
                </a:solidFill>
                <a:latin typeface="Hind Guntur Medium"/>
              </a:rPr>
              <a:t>Robust Data Encryption</a:t>
            </a:r>
          </a:p>
          <a:p>
            <a:pPr marL="827003" lvl="1" indent="-413502">
              <a:lnSpc>
                <a:spcPts val="5362"/>
              </a:lnSpc>
              <a:buFont typeface="Arial"/>
              <a:buChar char="•"/>
            </a:pPr>
            <a:r>
              <a:rPr lang="en-US" sz="3830">
                <a:solidFill>
                  <a:srgbClr val="000000"/>
                </a:solidFill>
                <a:latin typeface="Hind Guntur Medium"/>
              </a:rPr>
              <a:t>Regular Backups &amp; Data Recovery</a:t>
            </a:r>
          </a:p>
          <a:p>
            <a:pPr marL="827003" lvl="1" indent="-413502">
              <a:lnSpc>
                <a:spcPts val="5362"/>
              </a:lnSpc>
              <a:buFont typeface="Arial"/>
              <a:buChar char="•"/>
            </a:pPr>
            <a:r>
              <a:rPr lang="en-US" sz="3830">
                <a:solidFill>
                  <a:srgbClr val="000000"/>
                </a:solidFill>
                <a:latin typeface="Hind Guntur Medium"/>
              </a:rPr>
              <a:t>User Authentication and Authorization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616590" y="5483592"/>
            <a:ext cx="7318239" cy="26103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05306" lvl="1" indent="-402653">
              <a:lnSpc>
                <a:spcPts val="5221"/>
              </a:lnSpc>
              <a:buFont typeface="Arial"/>
              <a:buChar char="•"/>
            </a:pPr>
            <a:r>
              <a:rPr lang="en-US" sz="3729">
                <a:solidFill>
                  <a:srgbClr val="FFFFFF"/>
                </a:solidFill>
                <a:latin typeface="Hind Guntur Medium"/>
              </a:rPr>
              <a:t>Dynamic Search &amp; Filter Options</a:t>
            </a:r>
          </a:p>
          <a:p>
            <a:pPr marL="805306" lvl="1" indent="-402653">
              <a:lnSpc>
                <a:spcPts val="5221"/>
              </a:lnSpc>
              <a:buFont typeface="Arial"/>
              <a:buChar char="•"/>
            </a:pPr>
            <a:r>
              <a:rPr lang="en-US" sz="3729">
                <a:solidFill>
                  <a:srgbClr val="FFFFFF"/>
                </a:solidFill>
                <a:latin typeface="Hind Guntur Medium"/>
              </a:rPr>
              <a:t>Real-time Notifications &amp; Alerts</a:t>
            </a:r>
          </a:p>
          <a:p>
            <a:pPr marL="805306" lvl="1" indent="-402653">
              <a:lnSpc>
                <a:spcPts val="5221"/>
              </a:lnSpc>
              <a:buFont typeface="Arial"/>
              <a:buChar char="•"/>
            </a:pPr>
            <a:r>
              <a:rPr lang="en-US" sz="3729">
                <a:solidFill>
                  <a:srgbClr val="FFFFFF"/>
                </a:solidFill>
                <a:latin typeface="Hind Guntur Medium"/>
              </a:rPr>
              <a:t>Customizable Reporting Tools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954355" y="4349159"/>
            <a:ext cx="6642710" cy="821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19"/>
              </a:lnSpc>
            </a:pPr>
            <a:r>
              <a:rPr lang="en-US" sz="4800">
                <a:solidFill>
                  <a:srgbClr val="FFFFFF"/>
                </a:solidFill>
                <a:latin typeface="Hind Guntur Bold"/>
              </a:rPr>
              <a:t>System Interactivity: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701</Words>
  <Application>Microsoft Macintosh PowerPoint</Application>
  <PresentationFormat>Custom</PresentationFormat>
  <Paragraphs>99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3" baseType="lpstr">
      <vt:lpstr>Hind Guntur Semi-Bold</vt:lpstr>
      <vt:lpstr>Canva Sans Bold</vt:lpstr>
      <vt:lpstr>Arial</vt:lpstr>
      <vt:lpstr>Calibri</vt:lpstr>
      <vt:lpstr>Hind Guntur</vt:lpstr>
      <vt:lpstr>Hind Guntur Medium</vt:lpstr>
      <vt:lpstr>Hind Guntur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308 315 9201</dc:title>
  <cp:lastModifiedBy>Jaykumar Hareshkumar Sutariya</cp:lastModifiedBy>
  <cp:revision>1</cp:revision>
  <dcterms:created xsi:type="dcterms:W3CDTF">2006-08-16T00:00:00Z</dcterms:created>
  <dcterms:modified xsi:type="dcterms:W3CDTF">2023-12-15T19:49:26Z</dcterms:modified>
  <dc:identifier>DAF3AfrWeQw</dc:identifier>
</cp:coreProperties>
</file>